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591" r:id="rId5"/>
    <p:sldId id="262" r:id="rId6"/>
    <p:sldId id="279" r:id="rId7"/>
    <p:sldId id="260" r:id="rId8"/>
    <p:sldId id="593" r:id="rId9"/>
    <p:sldId id="263" r:id="rId10"/>
    <p:sldId id="261" r:id="rId11"/>
    <p:sldId id="629" r:id="rId12"/>
    <p:sldId id="615" r:id="rId13"/>
    <p:sldId id="2076137864" r:id="rId14"/>
    <p:sldId id="2076137865" r:id="rId15"/>
    <p:sldId id="259" r:id="rId16"/>
    <p:sldId id="2076137913" r:id="rId17"/>
    <p:sldId id="258" r:id="rId18"/>
    <p:sldId id="2076137912" r:id="rId19"/>
    <p:sldId id="256" r:id="rId20"/>
    <p:sldId id="2076137914" r:id="rId21"/>
    <p:sldId id="597" r:id="rId22"/>
    <p:sldId id="596" r:id="rId23"/>
    <p:sldId id="2076137860" r:id="rId24"/>
    <p:sldId id="270" r:id="rId25"/>
    <p:sldId id="281" r:id="rId26"/>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B351609-C64B-CC34-8011-E8D294BE8363}" name="Harriet Price" initials="HP" userId="S::Harriet.Price@electricalcharity.org::6e9ec8d6-e340-4342-a2c1-3145fa169d1e" providerId="AD"/>
  <p188:author id="{AC8DB347-8F79-F80B-B5CF-775AB6DD9360}" name="Kate Adamczyk" initials="KA" userId="S::kate.adamczyk@electricalcharity.org::2babbbe9-f31d-4642-bddf-33b357cd9dce" providerId="AD"/>
  <p188:author id="{3D77C46F-4FCC-F330-7FC1-8E0A305B3A3D}" name="Liva Ivanova" initials="LI" userId="S::liva.ivanova@electricalcharity.org::352d7a07-2427-43be-9203-d5a179c03bf7" providerId="AD"/>
  <p188:author id="{A6CEE47D-5F1B-7117-964F-B6FFF481DB76}" name="Jess Vailima" initials="JV" userId="S::jess.vailima@electricalcharity.org::762e5484-0fcb-41ca-a41d-573b4458295f" providerId="AD"/>
  <p188:author id="{3EAB80FE-F449-65CA-1FB5-19BBA3AF67F6}" name="Helena Somerville" initials="" userId="S::Helena.somerville@electricalcharity.org::562d7a5c-37be-4341-be09-fd5b5ba7a62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ess Vailima" initials="JV" lastIdx="7" clrIdx="0">
    <p:extLst>
      <p:ext uri="{19B8F6BF-5375-455C-9EA6-DF929625EA0E}">
        <p15:presenceInfo xmlns:p15="http://schemas.microsoft.com/office/powerpoint/2012/main" userId="S::Jess.Vailima@electricalcharity.org::762e5484-0fcb-41ca-a41d-573b4458295f" providerId="AD"/>
      </p:ext>
    </p:extLst>
  </p:cmAuthor>
  <p:cmAuthor id="2" name="Tessa Ogle" initials="TO" lastIdx="3" clrIdx="1">
    <p:extLst>
      <p:ext uri="{19B8F6BF-5375-455C-9EA6-DF929625EA0E}">
        <p15:presenceInfo xmlns:p15="http://schemas.microsoft.com/office/powerpoint/2012/main" userId="S::tessa.ogle@electricalcharity.org::47d698b3-5077-4e8f-bec9-6500d4ff865a" providerId="AD"/>
      </p:ext>
    </p:extLst>
  </p:cmAuthor>
  <p:cmAuthor id="3" name="Guest User" initials="GU" lastIdx="2" clrIdx="2">
    <p:extLst>
      <p:ext uri="{19B8F6BF-5375-455C-9EA6-DF929625EA0E}">
        <p15:presenceInfo xmlns:p15="http://schemas.microsoft.com/office/powerpoint/2012/main" userId="S::urn:spo:anon#a3ecec4149191aa4e6e3d876cfb1d8bd913597650e1c88cf64c8a43c75a51833::" providerId="AD"/>
      </p:ext>
    </p:extLst>
  </p:cmAuthor>
  <p:cmAuthor id="4" name="Kate Adamczyk" initials="KA" lastIdx="12" clrIdx="3">
    <p:extLst>
      <p:ext uri="{19B8F6BF-5375-455C-9EA6-DF929625EA0E}">
        <p15:presenceInfo xmlns:p15="http://schemas.microsoft.com/office/powerpoint/2012/main" userId="S::kate.adamczyk@electricalcharity.org::2babbbe9-f31d-4642-bddf-33b357cd9dce" providerId="AD"/>
      </p:ext>
    </p:extLst>
  </p:cmAuthor>
  <p:cmAuthor id="5" name="Terrence Nell" initials="TN" lastIdx="1" clrIdx="4">
    <p:extLst>
      <p:ext uri="{19B8F6BF-5375-455C-9EA6-DF929625EA0E}">
        <p15:presenceInfo xmlns:p15="http://schemas.microsoft.com/office/powerpoint/2012/main" userId="S::terrence.nell@electricalcharity.org::42e47789-fbf0-4a21-a850-4a22b4223b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47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GB"/>
          </a:p>
        </p:txBody>
      </p:sp>
      <p:sp>
        <p:nvSpPr>
          <p:cNvPr id="3" name="Date Placeholder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7BCDE7F2-B57F-479A-A06B-01F09F9F170E}" type="datetimeFigureOut">
              <a:rPr lang="en-GB" smtClean="0"/>
              <a:t>18/05/2026</a:t>
            </a:fld>
            <a:endParaRPr lang="en-GB"/>
          </a:p>
        </p:txBody>
      </p:sp>
      <p:sp>
        <p:nvSpPr>
          <p:cNvPr id="4" name="Slide Image Placehold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en-GB"/>
          </a:p>
        </p:txBody>
      </p:sp>
      <p:sp>
        <p:nvSpPr>
          <p:cNvPr id="5" name="Notes Placeholde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en-GB"/>
          </a:p>
        </p:txBody>
      </p:sp>
      <p:sp>
        <p:nvSpPr>
          <p:cNvPr id="7" name="Slide Number Placehold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2A8BA106-F2D4-40BD-8C30-E6290D159060}" type="slidenum">
              <a:rPr lang="en-GB" smtClean="0"/>
              <a:t>‹#›</a:t>
            </a:fld>
            <a:endParaRPr lang="en-GB"/>
          </a:p>
        </p:txBody>
      </p:sp>
    </p:spTree>
    <p:extLst>
      <p:ext uri="{BB962C8B-B14F-4D97-AF65-F5344CB8AC3E}">
        <p14:creationId xmlns:p14="http://schemas.microsoft.com/office/powerpoint/2010/main" val="2497868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87E62C-3010-42F6-AACD-C040F19DD1CD}" type="slidenum">
              <a:rPr lang="en-GB" smtClean="0"/>
              <a:t>1</a:t>
            </a:fld>
            <a:endParaRPr lang="en-GB"/>
          </a:p>
        </p:txBody>
      </p:sp>
    </p:spTree>
    <p:extLst>
      <p:ext uri="{BB962C8B-B14F-4D97-AF65-F5344CB8AC3E}">
        <p14:creationId xmlns:p14="http://schemas.microsoft.com/office/powerpoint/2010/main" val="23290218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These are our challenge events for 2025/2026. talk through each.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888888"/>
              </a:solidFill>
              <a:effectLst/>
              <a:latin typeface="Neo Sans Pro 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t>Here are all the challenge events for 2026.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b="1"/>
              <a:t>London Marathon – </a:t>
            </a:r>
            <a:r>
              <a:rPr lang="en-GB" b="0"/>
              <a:t>5 people are running for EIC. They are training hard and well on the way with their fundraising journey. Please support them in their fundraising efforts, if you can.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888888"/>
              </a:solidFill>
              <a:effectLst/>
              <a:latin typeface="Neo Sans Pro 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u="sng">
                <a:solidFill>
                  <a:srgbClr val="888888"/>
                </a:solidFill>
                <a:effectLst/>
                <a:latin typeface="Neo Sans Pro Regular"/>
              </a:rPr>
              <a:t>Snowdon by Night </a:t>
            </a:r>
            <a:r>
              <a:rPr lang="en-GB" b="0" i="0">
                <a:solidFill>
                  <a:srgbClr val="888888"/>
                </a:solidFill>
                <a:effectLst/>
                <a:latin typeface="Neo Sans Pro Regular"/>
              </a:rPr>
              <a:t>– We are heading to Snowdon in May and have had amazing up take on the challenge with 40 people taking part.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888888"/>
              </a:solidFill>
              <a:effectLst/>
              <a:latin typeface="Neo Sans Pro 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u="sng" err="1">
                <a:solidFill>
                  <a:srgbClr val="888888"/>
                </a:solidFill>
                <a:effectLst/>
                <a:latin typeface="Neo Sans Pro Regular"/>
              </a:rPr>
              <a:t>Kiltwalk</a:t>
            </a:r>
            <a:r>
              <a:rPr lang="en-GB" b="0" i="0">
                <a:solidFill>
                  <a:srgbClr val="888888"/>
                </a:solidFill>
                <a:effectLst/>
                <a:latin typeface="Neo Sans Pro Regular"/>
              </a:rPr>
              <a:t> – as discussed last year and after a great success with Glasgow </a:t>
            </a:r>
            <a:r>
              <a:rPr lang="en-GB" b="0" i="0" err="1">
                <a:solidFill>
                  <a:srgbClr val="888888"/>
                </a:solidFill>
                <a:effectLst/>
                <a:latin typeface="Neo Sans Pro Regular"/>
              </a:rPr>
              <a:t>Kiltwalk</a:t>
            </a:r>
            <a:r>
              <a:rPr lang="en-GB" b="0" i="0">
                <a:solidFill>
                  <a:srgbClr val="888888"/>
                </a:solidFill>
                <a:effectLst/>
                <a:latin typeface="Neo Sans Pro Regular"/>
              </a:rPr>
              <a:t> last year, we are advertising Edinburgh </a:t>
            </a:r>
            <a:r>
              <a:rPr lang="en-GB" b="0" i="0" err="1">
                <a:solidFill>
                  <a:srgbClr val="888888"/>
                </a:solidFill>
                <a:effectLst/>
                <a:latin typeface="Neo Sans Pro Regular"/>
              </a:rPr>
              <a:t>Kiltwalk</a:t>
            </a:r>
            <a:r>
              <a:rPr lang="en-GB" b="0" i="0">
                <a:solidFill>
                  <a:srgbClr val="888888"/>
                </a:solidFill>
                <a:effectLst/>
                <a:latin typeface="Neo Sans Pro Regular"/>
              </a:rPr>
              <a:t> this year. So far we haven’t had any sign ups yet, if you could please put this out to your contacts that would be great.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888888"/>
                </a:solidFill>
                <a:effectLst/>
                <a:latin typeface="Neo Sans Pro Regular"/>
              </a:rPr>
              <a:t>6 people have signed up to do Glasgow </a:t>
            </a:r>
            <a:r>
              <a:rPr lang="en-GB" b="0" i="0" err="1">
                <a:solidFill>
                  <a:srgbClr val="888888"/>
                </a:solidFill>
                <a:effectLst/>
                <a:latin typeface="Neo Sans Pro Regular"/>
              </a:rPr>
              <a:t>Kiltwalk</a:t>
            </a:r>
            <a:r>
              <a:rPr lang="en-GB" b="0" i="0">
                <a:solidFill>
                  <a:srgbClr val="888888"/>
                </a:solidFill>
                <a:effectLst/>
                <a:latin typeface="Neo Sans Pro Regular"/>
              </a:rPr>
              <a:t> again this year. </a:t>
            </a:r>
            <a:r>
              <a:rPr lang="en-GB" b="1" i="0">
                <a:solidFill>
                  <a:srgbClr val="888888"/>
                </a:solidFill>
                <a:effectLst/>
                <a:latin typeface="Neo Sans Pro Regular"/>
              </a:rPr>
              <a:t>ONLY IF ASKED: </a:t>
            </a:r>
            <a:r>
              <a:rPr lang="en-GB" b="0" i="0">
                <a:solidFill>
                  <a:srgbClr val="888888"/>
                </a:solidFill>
                <a:effectLst/>
                <a:latin typeface="Neo Sans Pro Regular"/>
              </a:rPr>
              <a:t>Team Aico – Tony Boyle, Rory Fraser, Andrew Sturgess, Daniel Little, Tristan </a:t>
            </a:r>
            <a:r>
              <a:rPr lang="en-GB" b="0" i="0" err="1">
                <a:solidFill>
                  <a:srgbClr val="888888"/>
                </a:solidFill>
                <a:effectLst/>
                <a:latin typeface="Neo Sans Pro Regular"/>
              </a:rPr>
              <a:t>Potkins</a:t>
            </a:r>
            <a:r>
              <a:rPr lang="en-GB" b="0" i="0">
                <a:solidFill>
                  <a:srgbClr val="888888"/>
                </a:solidFill>
                <a:effectLst/>
                <a:latin typeface="Neo Sans Pro Regular"/>
              </a:rPr>
              <a:t>, Gareth </a:t>
            </a:r>
            <a:r>
              <a:rPr lang="en-GB" b="0" i="0" err="1">
                <a:solidFill>
                  <a:srgbClr val="888888"/>
                </a:solidFill>
                <a:effectLst/>
                <a:latin typeface="Neo Sans Pro Regular"/>
              </a:rPr>
              <a:t>Iveson</a:t>
            </a:r>
            <a:endParaRPr lang="en-GB" b="0" i="0">
              <a:solidFill>
                <a:srgbClr val="888888"/>
              </a:solidFill>
              <a:effectLst/>
              <a:latin typeface="Neo Sans Pro Regular"/>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a:solidFill>
                <a:srgbClr val="888888"/>
              </a:solidFill>
              <a:effectLst/>
              <a:latin typeface="Neo Sans Pro 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u="sng">
                <a:solidFill>
                  <a:srgbClr val="888888"/>
                </a:solidFill>
                <a:effectLst/>
                <a:latin typeface="Neo Sans Pro Regular"/>
              </a:rPr>
              <a:t>Vietnam</a:t>
            </a:r>
            <a:r>
              <a:rPr lang="en-GB" b="0" i="0">
                <a:solidFill>
                  <a:srgbClr val="888888"/>
                </a:solidFill>
                <a:effectLst/>
                <a:latin typeface="Neo Sans Pro Regular"/>
              </a:rPr>
              <a:t> – Our big international challenge for 2026 is Vietnam Pu Luong Trek. Trek 100km over 6 days in heat and humid conditions. tough long days of hiking on average 16-18km/ 6-8h a day, with beautiful views along the way. So far 8 people have signed up and we would love to see more joining us! If you are interested or know anyone that would love to do this, please let us know.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888888"/>
              </a:solidFill>
              <a:effectLst/>
              <a:latin typeface="Neo Sans Pro 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Anyone can sign up for these challenges and you’ll be fully supported from start to finish. We’ll help you with your fundraising, setting up a fundraising page for you, creating marketing materials for you to use and promoting you across our channels. We’ll be with you to help with training plans and full briefings on the run up to the challenge. We don’t believe in sitting on the sidelines but instead will be right there with you, pushing ourselves to the limit together.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888888"/>
              </a:solidFill>
              <a:effectLst/>
              <a:latin typeface="Neo Sans Pro Regular"/>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888888"/>
              </a:solidFill>
              <a:effectLst/>
              <a:latin typeface="Neo Sans Pro 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t>If you’d like to sign up to any of these, please email us or follow the QR code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DFDBA8-D369-4137-92AF-FEF29DC7500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4266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EIC rely solely on fundraising and we couldn’t do the great work for the industry without the support of the industry.</a:t>
            </a:r>
          </a:p>
          <a:p>
            <a:r>
              <a:rPr lang="en-GB"/>
              <a:t>Events are one of the largest fundraising streams, with </a:t>
            </a:r>
            <a:r>
              <a:rPr lang="en-GB" err="1"/>
              <a:t>powerBall</a:t>
            </a:r>
            <a:r>
              <a:rPr lang="en-GB"/>
              <a:t> being our flagship national event and the biggest fundraiser. Alongside this there are approximately over 30 regional events up and down the country that we put on with the help of our regional committees. Companies can attend events or become a sponsor.</a:t>
            </a:r>
            <a:endParaRPr lang="en-GB">
              <a:ea typeface="Calibri"/>
              <a:cs typeface="Calibri"/>
            </a:endParaRPr>
          </a:p>
          <a:p>
            <a:r>
              <a:rPr lang="en-GB"/>
              <a:t>Included in events are the ‘Challenge for a Cause’ trips, we do 3 a year (London Marathon, UK based and bucket list) and have been to some iconic places, such as Everest Base Camp and Machu Picchu. Companies can be a challenge for a cause sponsor and be promoted across all 3 trips.</a:t>
            </a:r>
          </a:p>
          <a:p>
            <a:endParaRPr lang="en-GB"/>
          </a:p>
          <a:p>
            <a:r>
              <a:rPr lang="en-GB"/>
              <a:t>The </a:t>
            </a:r>
            <a:r>
              <a:rPr lang="en-GB" err="1"/>
              <a:t>powerLottery</a:t>
            </a:r>
            <a:r>
              <a:rPr lang="en-GB"/>
              <a:t> is a great way for individuals and businesses to get involved, it’s a £1 a month and you have the opportunity to win up to 30 cash prizes every month. Businesses can offer it to their employees via their payroll.</a:t>
            </a:r>
          </a:p>
          <a:p>
            <a:r>
              <a:rPr lang="en-GB"/>
              <a:t>The EIC have lots of ideas and resources for individuals who want to fundraise for them, all available on the website.</a:t>
            </a:r>
          </a:p>
          <a:p>
            <a:endParaRPr lang="en-GB"/>
          </a:p>
          <a:p>
            <a:r>
              <a:rPr lang="en-GB"/>
              <a:t>Like many charities they have investments that yield a return to top up any funds needed.</a:t>
            </a:r>
          </a:p>
          <a:p>
            <a:endParaRPr lang="en-GB"/>
          </a:p>
          <a:p>
            <a:r>
              <a:rPr lang="en-GB"/>
              <a:t>Challenge for a cause – </a:t>
            </a:r>
          </a:p>
          <a:p>
            <a:endParaRPr lang="en-GB"/>
          </a:p>
          <a:p>
            <a:r>
              <a:rPr lang="en-GB"/>
              <a:t>Corporate donations are a big part of the EIC funding and is the most straightforward way to support your industry charity. This can be done at any time throughout the year and companies are entitled to tax relief for qualifying charitable donations made to charities. Donations can also be linked to corporate fundraising or having the EIC as the charity of the year.</a:t>
            </a:r>
          </a:p>
          <a:p>
            <a:endParaRPr lang="en-GB"/>
          </a:p>
          <a:p>
            <a:endParaRPr lang="en-GB"/>
          </a:p>
          <a:p>
            <a:endParaRPr lang="en-GB"/>
          </a:p>
          <a:p>
            <a:r>
              <a:rPr lang="en-GB"/>
              <a:t>Educational Partnerships give companies access to the EIC’s marketing / campaign content, which is largely focused on mental health &amp; wellbeing. There is also the option for joint campaigns and is a great opportunity to look after your employee wellbeing and CSR.</a:t>
            </a:r>
          </a:p>
          <a:p>
            <a:endParaRPr lang="en-GB"/>
          </a:p>
        </p:txBody>
      </p:sp>
      <p:sp>
        <p:nvSpPr>
          <p:cNvPr id="4" name="Slide Number Placeholder 3"/>
          <p:cNvSpPr>
            <a:spLocks noGrp="1"/>
          </p:cNvSpPr>
          <p:nvPr>
            <p:ph type="sldNum" sz="quarter" idx="5"/>
          </p:nvPr>
        </p:nvSpPr>
        <p:spPr/>
        <p:txBody>
          <a:bodyPr/>
          <a:lstStyle/>
          <a:p>
            <a:fld id="{2A8BA106-F2D4-40BD-8C30-E6290D159060}" type="slidenum">
              <a:rPr lang="en-GB" smtClean="0"/>
              <a:t>16</a:t>
            </a:fld>
            <a:endParaRPr lang="en-GB"/>
          </a:p>
        </p:txBody>
      </p:sp>
    </p:spTree>
    <p:extLst>
      <p:ext uri="{BB962C8B-B14F-4D97-AF65-F5344CB8AC3E}">
        <p14:creationId xmlns:p14="http://schemas.microsoft.com/office/powerpoint/2010/main" val="4012471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 we’ve just talked through there are lots of ways you can support the EIC, whether you are a wholesaler, manufacturer or contractor and whether you are large or small.</a:t>
            </a:r>
          </a:p>
        </p:txBody>
      </p:sp>
      <p:sp>
        <p:nvSpPr>
          <p:cNvPr id="4" name="Slide Number Placeholder 3"/>
          <p:cNvSpPr>
            <a:spLocks noGrp="1"/>
          </p:cNvSpPr>
          <p:nvPr>
            <p:ph type="sldNum" sz="quarter" idx="5"/>
          </p:nvPr>
        </p:nvSpPr>
        <p:spPr/>
        <p:txBody>
          <a:bodyPr/>
          <a:lstStyle/>
          <a:p>
            <a:fld id="{2A8BA106-F2D4-40BD-8C30-E6290D159060}" type="slidenum">
              <a:rPr lang="en-GB" smtClean="0"/>
              <a:t>18</a:t>
            </a:fld>
            <a:endParaRPr lang="en-GB"/>
          </a:p>
        </p:txBody>
      </p:sp>
    </p:spTree>
    <p:extLst>
      <p:ext uri="{BB962C8B-B14F-4D97-AF65-F5344CB8AC3E}">
        <p14:creationId xmlns:p14="http://schemas.microsoft.com/office/powerpoint/2010/main" val="1871473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F3D4A-267B-B048-3551-13926FE275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670025-FED2-DC56-38C3-7471A90819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9970EA-59D7-4C59-AA0B-266C74C1A3EF}"/>
              </a:ext>
            </a:extLst>
          </p:cNvPr>
          <p:cNvSpPr>
            <a:spLocks noGrp="1"/>
          </p:cNvSpPr>
          <p:nvPr>
            <p:ph type="body" idx="1"/>
          </p:nvPr>
        </p:nvSpPr>
        <p:spPr/>
        <p:txBody>
          <a:bodyPr/>
          <a:lstStyle/>
          <a:p>
            <a:r>
              <a:rPr lang="en-US">
                <a:cs typeface="Calibri"/>
              </a:rPr>
              <a:t>We have lots of resources available for you. These include posters, leaflets, wallet cards and digital material.</a:t>
            </a:r>
          </a:p>
          <a:p>
            <a:r>
              <a:rPr lang="en-US">
                <a:cs typeface="Calibri"/>
              </a:rPr>
              <a:t>We really believe in Standing Together and providing you with the tools to help us spread the word.</a:t>
            </a:r>
          </a:p>
        </p:txBody>
      </p:sp>
      <p:sp>
        <p:nvSpPr>
          <p:cNvPr id="4" name="Slide Number Placeholder 3">
            <a:extLst>
              <a:ext uri="{FF2B5EF4-FFF2-40B4-BE49-F238E27FC236}">
                <a16:creationId xmlns:a16="http://schemas.microsoft.com/office/drawing/2014/main" id="{9908A910-6FBD-A123-8FC9-B4B68677025F}"/>
              </a:ext>
            </a:extLst>
          </p:cNvPr>
          <p:cNvSpPr>
            <a:spLocks noGrp="1"/>
          </p:cNvSpPr>
          <p:nvPr>
            <p:ph type="sldNum" sz="quarter" idx="5"/>
          </p:nvPr>
        </p:nvSpPr>
        <p:spPr/>
        <p:txBody>
          <a:bodyPr/>
          <a:lstStyle/>
          <a:p>
            <a:fld id="{7DCC73D6-22ED-744E-B985-059889E4CAA6}" type="slidenum">
              <a:rPr lang="en-US" smtClean="0"/>
              <a:t>20</a:t>
            </a:fld>
            <a:endParaRPr lang="en-US"/>
          </a:p>
        </p:txBody>
      </p:sp>
    </p:spTree>
    <p:extLst>
      <p:ext uri="{BB962C8B-B14F-4D97-AF65-F5344CB8AC3E}">
        <p14:creationId xmlns:p14="http://schemas.microsoft.com/office/powerpoint/2010/main" val="477848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People can access the charity via a free helpline that is open Monday – Friday, 9am-5pm, online form or  via email.</a:t>
            </a:r>
          </a:p>
          <a:p>
            <a:endParaRPr lang="en-GB"/>
          </a:p>
        </p:txBody>
      </p:sp>
      <p:sp>
        <p:nvSpPr>
          <p:cNvPr id="4" name="Slide Number Placeholder 3"/>
          <p:cNvSpPr>
            <a:spLocks noGrp="1"/>
          </p:cNvSpPr>
          <p:nvPr>
            <p:ph type="sldNum" sz="quarter" idx="5"/>
          </p:nvPr>
        </p:nvSpPr>
        <p:spPr/>
        <p:txBody>
          <a:bodyPr/>
          <a:lstStyle/>
          <a:p>
            <a:fld id="{6DE46F34-F2E4-412D-BC14-C086F640F134}" type="slidenum">
              <a:rPr lang="en-GB" smtClean="0"/>
              <a:t>21</a:t>
            </a:fld>
            <a:endParaRPr lang="en-GB"/>
          </a:p>
        </p:txBody>
      </p:sp>
    </p:spTree>
    <p:extLst>
      <p:ext uri="{BB962C8B-B14F-4D97-AF65-F5344CB8AC3E}">
        <p14:creationId xmlns:p14="http://schemas.microsoft.com/office/powerpoint/2010/main" val="3768205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 are electrical industries charity – and industry charity for industry people, bringing industries together to help their own by providing a variety of practical support and emergency financial relief to people who work in electrical industry and their immediate families</a:t>
            </a:r>
          </a:p>
          <a:p>
            <a:endParaRPr lang="en-GB"/>
          </a:p>
        </p:txBody>
      </p:sp>
      <p:sp>
        <p:nvSpPr>
          <p:cNvPr id="4" name="Slide Number Placeholder 3"/>
          <p:cNvSpPr>
            <a:spLocks noGrp="1"/>
          </p:cNvSpPr>
          <p:nvPr>
            <p:ph type="sldNum" sz="quarter" idx="5"/>
          </p:nvPr>
        </p:nvSpPr>
        <p:spPr/>
        <p:txBody>
          <a:bodyPr/>
          <a:lstStyle/>
          <a:p>
            <a:fld id="{2A8BA106-F2D4-40BD-8C30-E6290D159060}" type="slidenum">
              <a:rPr lang="en-GB" smtClean="0"/>
              <a:t>2</a:t>
            </a:fld>
            <a:endParaRPr lang="en-GB"/>
          </a:p>
        </p:txBody>
      </p:sp>
    </p:spTree>
    <p:extLst>
      <p:ext uri="{BB962C8B-B14F-4D97-AF65-F5344CB8AC3E}">
        <p14:creationId xmlns:p14="http://schemas.microsoft.com/office/powerpoint/2010/main" val="3418932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EIC has been in existence for over 100 years and was started when 10 industry colleagues saw people in need and put £10 each together to start an Electrical Trades Benevolent Institution in 1905.</a:t>
            </a:r>
          </a:p>
          <a:p>
            <a:endParaRPr lang="en-GB"/>
          </a:p>
          <a:p>
            <a:r>
              <a:rPr lang="en-GB"/>
              <a:t>Over the years we have had different names, until 2014 when we rebranded and are since called Electrical Industries Charity, but our mission remains the same: to help people in need.</a:t>
            </a:r>
          </a:p>
          <a:p>
            <a:endParaRPr lang="en-GB"/>
          </a:p>
          <a:p>
            <a:r>
              <a:rPr lang="en-GB"/>
              <a:t>Prior to 2014 the focus was very much on financial grants but since then we have worked hard towards prevention and educating people in the importance of mental health and wellbeing.</a:t>
            </a:r>
          </a:p>
          <a:p>
            <a:endParaRPr lang="en-GB"/>
          </a:p>
          <a:p>
            <a:r>
              <a:rPr lang="en-GB"/>
              <a:t>We will continue to grow and evolve with the industry and hopefully with the help of our industry be around for 100 more years</a:t>
            </a:r>
          </a:p>
          <a:p>
            <a:endParaRPr lang="en-GB"/>
          </a:p>
        </p:txBody>
      </p:sp>
      <p:sp>
        <p:nvSpPr>
          <p:cNvPr id="4" name="Slide Number Placeholder 3"/>
          <p:cNvSpPr>
            <a:spLocks noGrp="1"/>
          </p:cNvSpPr>
          <p:nvPr>
            <p:ph type="sldNum" sz="quarter" idx="5"/>
          </p:nvPr>
        </p:nvSpPr>
        <p:spPr/>
        <p:txBody>
          <a:bodyPr/>
          <a:lstStyle/>
          <a:p>
            <a:fld id="{2A8BA106-F2D4-40BD-8C30-E6290D159060}" type="slidenum">
              <a:rPr lang="en-GB" smtClean="0"/>
              <a:t>3</a:t>
            </a:fld>
            <a:endParaRPr lang="en-GB"/>
          </a:p>
        </p:txBody>
      </p:sp>
    </p:spTree>
    <p:extLst>
      <p:ext uri="{BB962C8B-B14F-4D97-AF65-F5344CB8AC3E}">
        <p14:creationId xmlns:p14="http://schemas.microsoft.com/office/powerpoint/2010/main" val="2169115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Our strategy remains to support our industry members who have fallen on hard times with impactful solutions. </a:t>
            </a:r>
          </a:p>
          <a:p>
            <a:endParaRPr lang="en-GB"/>
          </a:p>
          <a:p>
            <a:r>
              <a:rPr lang="en-GB"/>
              <a:t>We aim to provide value through our vast resources and strong partnerships. We are using our resources effectively and efficiently to future proof our charity for years to come. </a:t>
            </a:r>
          </a:p>
          <a:p>
            <a:endParaRPr lang="en-GB"/>
          </a:p>
          <a:p>
            <a:r>
              <a:rPr lang="en-GB"/>
              <a:t>We partner with experts across various fields – from mental health professionals, to cv and will writing service providers and debt and financial advisors. For example, we partner with an expert in financial planning, who aims </a:t>
            </a:r>
            <a:r>
              <a:rPr lang="en-GB" b="0" i="0">
                <a:solidFill>
                  <a:srgbClr val="888888"/>
                </a:solidFill>
                <a:effectLst/>
                <a:latin typeface="Neo Sans Pro Regular"/>
              </a:rPr>
              <a:t>to help people avoid financial hardship and achieve a rewarding and secure future</a:t>
            </a:r>
            <a:r>
              <a:rPr lang="en-GB"/>
              <a:t>.</a:t>
            </a:r>
          </a:p>
        </p:txBody>
      </p:sp>
      <p:sp>
        <p:nvSpPr>
          <p:cNvPr id="4" name="Slide Number Placeholder 3"/>
          <p:cNvSpPr>
            <a:spLocks noGrp="1"/>
          </p:cNvSpPr>
          <p:nvPr>
            <p:ph type="sldNum" sz="quarter" idx="5"/>
          </p:nvPr>
        </p:nvSpPr>
        <p:spPr/>
        <p:txBody>
          <a:bodyPr/>
          <a:lstStyle/>
          <a:p>
            <a:fld id="{B981C8DC-B429-40DF-BF49-2280CF741B9F}" type="slidenum">
              <a:rPr lang="en-GB" smtClean="0"/>
              <a:t>4</a:t>
            </a:fld>
            <a:endParaRPr lang="en-GB"/>
          </a:p>
        </p:txBody>
      </p:sp>
    </p:spTree>
    <p:extLst>
      <p:ext uri="{BB962C8B-B14F-4D97-AF65-F5344CB8AC3E}">
        <p14:creationId xmlns:p14="http://schemas.microsoft.com/office/powerpoint/2010/main" val="2329075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EIC are an industry charity for industry people and support anyone who works in the electrical industry when they have fallen on hard times.</a:t>
            </a:r>
          </a:p>
          <a:p>
            <a:r>
              <a:rPr lang="en-GB"/>
              <a:t>All of our services are free and confidential, and we rely solely on fundraising. We are lucky that we have a very generous industry and work hard to build and maintain our relationships.</a:t>
            </a:r>
          </a:p>
          <a:p>
            <a:endParaRPr lang="en-GB"/>
          </a:p>
          <a:p>
            <a:r>
              <a:rPr lang="en-GB"/>
              <a:t>Any support companies give to the charity counts towards their CSR and their employees have access to all of the free support services.</a:t>
            </a:r>
          </a:p>
          <a:p>
            <a:endParaRPr lang="en-GB"/>
          </a:p>
        </p:txBody>
      </p:sp>
      <p:sp>
        <p:nvSpPr>
          <p:cNvPr id="4" name="Slide Number Placeholder 3"/>
          <p:cNvSpPr>
            <a:spLocks noGrp="1"/>
          </p:cNvSpPr>
          <p:nvPr>
            <p:ph type="sldNum" sz="quarter" idx="5"/>
          </p:nvPr>
        </p:nvSpPr>
        <p:spPr/>
        <p:txBody>
          <a:bodyPr/>
          <a:lstStyle/>
          <a:p>
            <a:fld id="{2A8BA106-F2D4-40BD-8C30-E6290D159060}" type="slidenum">
              <a:rPr lang="en-GB" smtClean="0"/>
              <a:t>5</a:t>
            </a:fld>
            <a:endParaRPr lang="en-GB"/>
          </a:p>
        </p:txBody>
      </p:sp>
    </p:spTree>
    <p:extLst>
      <p:ext uri="{BB962C8B-B14F-4D97-AF65-F5344CB8AC3E}">
        <p14:creationId xmlns:p14="http://schemas.microsoft.com/office/powerpoint/2010/main" val="2788951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EIC is a small team of 13 people for an industry of over 1 million people.</a:t>
            </a:r>
          </a:p>
          <a:p>
            <a:endParaRPr lang="en-GB"/>
          </a:p>
          <a:p>
            <a:endParaRPr lang="en-GB"/>
          </a:p>
        </p:txBody>
      </p:sp>
      <p:sp>
        <p:nvSpPr>
          <p:cNvPr id="4" name="Slide Number Placeholder 3"/>
          <p:cNvSpPr>
            <a:spLocks noGrp="1"/>
          </p:cNvSpPr>
          <p:nvPr>
            <p:ph type="sldNum" sz="quarter" idx="5"/>
          </p:nvPr>
        </p:nvSpPr>
        <p:spPr/>
        <p:txBody>
          <a:bodyPr/>
          <a:lstStyle/>
          <a:p>
            <a:fld id="{91CA7304-6ECE-4757-8D5F-329B388EB11E}" type="slidenum">
              <a:rPr lang="en-GB" smtClean="0"/>
              <a:t>8</a:t>
            </a:fld>
            <a:endParaRPr lang="en-GB"/>
          </a:p>
        </p:txBody>
      </p:sp>
    </p:spTree>
    <p:extLst>
      <p:ext uri="{BB962C8B-B14F-4D97-AF65-F5344CB8AC3E}">
        <p14:creationId xmlns:p14="http://schemas.microsoft.com/office/powerpoint/2010/main" val="3882400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a:t>
            </a:r>
            <a:r>
              <a:rPr lang="en-GB" sz="1800">
                <a:effectLst/>
                <a:latin typeface="Calibri" panose="020F0502020204030204" pitchFamily="34" charset="0"/>
                <a:ea typeface="Calibri" panose="020F0502020204030204" pitchFamily="34" charset="0"/>
              </a:rPr>
              <a:t>arly detection and early intervention is the key to effectively supporting our industry. One of the ways we try to do this is through the Health Calendar that covers a variety of key topics that are relevant and based on trends that we are seeing across the sector. They provide information and practical tips on a variety of topics that change each year and are available on our website.</a:t>
            </a:r>
          </a:p>
          <a:p>
            <a:endParaRPr lang="en-GB"/>
          </a:p>
        </p:txBody>
      </p:sp>
      <p:sp>
        <p:nvSpPr>
          <p:cNvPr id="4" name="Slide Number Placeholder 3"/>
          <p:cNvSpPr>
            <a:spLocks noGrp="1"/>
          </p:cNvSpPr>
          <p:nvPr>
            <p:ph type="sldNum" sz="quarter" idx="5"/>
          </p:nvPr>
        </p:nvSpPr>
        <p:spPr/>
        <p:txBody>
          <a:bodyPr/>
          <a:lstStyle/>
          <a:p>
            <a:fld id="{2A8BA106-F2D4-40BD-8C30-E6290D159060}" type="slidenum">
              <a:rPr lang="en-GB" smtClean="0"/>
              <a:t>9</a:t>
            </a:fld>
            <a:endParaRPr lang="en-GB"/>
          </a:p>
        </p:txBody>
      </p:sp>
    </p:spTree>
    <p:extLst>
      <p:ext uri="{BB962C8B-B14F-4D97-AF65-F5344CB8AC3E}">
        <p14:creationId xmlns:p14="http://schemas.microsoft.com/office/powerpoint/2010/main" val="4139413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Alongside our health calendar, we offer monthly wellbeing talks free of charge for anyone in the industry. They take place every first Wednesday of the month from 12-1pm.</a:t>
            </a:r>
          </a:p>
        </p:txBody>
      </p:sp>
      <p:sp>
        <p:nvSpPr>
          <p:cNvPr id="4" name="Slide Number Placeholder 3"/>
          <p:cNvSpPr>
            <a:spLocks noGrp="1"/>
          </p:cNvSpPr>
          <p:nvPr>
            <p:ph type="sldNum" sz="quarter" idx="5"/>
          </p:nvPr>
        </p:nvSpPr>
        <p:spPr/>
        <p:txBody>
          <a:bodyPr/>
          <a:lstStyle/>
          <a:p>
            <a:fld id="{2A8BA106-F2D4-40BD-8C30-E6290D159060}" type="slidenum">
              <a:rPr lang="en-GB" smtClean="0"/>
              <a:t>10</a:t>
            </a:fld>
            <a:endParaRPr lang="en-GB"/>
          </a:p>
        </p:txBody>
      </p:sp>
    </p:spTree>
    <p:extLst>
      <p:ext uri="{BB962C8B-B14F-4D97-AF65-F5344CB8AC3E}">
        <p14:creationId xmlns:p14="http://schemas.microsoft.com/office/powerpoint/2010/main" val="2685236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month we talk about suicide prevention and our next wellbeing talk will be on Domestic Violence</a:t>
            </a:r>
          </a:p>
          <a:p>
            <a:endParaRPr lang="en-GB"/>
          </a:p>
          <a:p>
            <a:r>
              <a:rPr lang="en-GB"/>
              <a:t>If you’d like to join these talks please scan the QR code or leave your email address at the end of the presentation and I will make sure you get details on this</a:t>
            </a:r>
          </a:p>
        </p:txBody>
      </p:sp>
      <p:sp>
        <p:nvSpPr>
          <p:cNvPr id="4" name="Slide Number Placeholder 3"/>
          <p:cNvSpPr>
            <a:spLocks noGrp="1"/>
          </p:cNvSpPr>
          <p:nvPr>
            <p:ph type="sldNum" sz="quarter" idx="5"/>
          </p:nvPr>
        </p:nvSpPr>
        <p:spPr/>
        <p:txBody>
          <a:bodyPr/>
          <a:lstStyle/>
          <a:p>
            <a:fld id="{2A8BA106-F2D4-40BD-8C30-E6290D159060}" type="slidenum">
              <a:rPr lang="en-GB" smtClean="0"/>
              <a:t>12</a:t>
            </a:fld>
            <a:endParaRPr lang="en-GB"/>
          </a:p>
        </p:txBody>
      </p:sp>
    </p:spTree>
    <p:extLst>
      <p:ext uri="{BB962C8B-B14F-4D97-AF65-F5344CB8AC3E}">
        <p14:creationId xmlns:p14="http://schemas.microsoft.com/office/powerpoint/2010/main" val="3224852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C6646-4B43-4C4B-A1FC-A93F253525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BA2040E-D573-452F-AC58-C4F0DE7504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C9473F9-F676-4500-81E3-A43D4F3B78C9}"/>
              </a:ext>
            </a:extLst>
          </p:cNvPr>
          <p:cNvSpPr>
            <a:spLocks noGrp="1"/>
          </p:cNvSpPr>
          <p:nvPr>
            <p:ph type="dt" sz="half" idx="10"/>
          </p:nvPr>
        </p:nvSpPr>
        <p:spPr/>
        <p:txBody>
          <a:bodyPr/>
          <a:lstStyle/>
          <a:p>
            <a:fld id="{6BAB555C-21DB-4CFF-8EF6-6A5CC73AB8BF}" type="datetimeFigureOut">
              <a:rPr lang="en-GB" smtClean="0"/>
              <a:t>18/05/2026</a:t>
            </a:fld>
            <a:endParaRPr lang="en-GB"/>
          </a:p>
        </p:txBody>
      </p:sp>
      <p:sp>
        <p:nvSpPr>
          <p:cNvPr id="5" name="Footer Placeholder 4">
            <a:extLst>
              <a:ext uri="{FF2B5EF4-FFF2-40B4-BE49-F238E27FC236}">
                <a16:creationId xmlns:a16="http://schemas.microsoft.com/office/drawing/2014/main" id="{21C9986E-D7C8-4D44-8B08-8E4DA26867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90A6A7-CB55-4386-A835-488CB114949D}"/>
              </a:ext>
            </a:extLst>
          </p:cNvPr>
          <p:cNvSpPr>
            <a:spLocks noGrp="1"/>
          </p:cNvSpPr>
          <p:nvPr>
            <p:ph type="sldNum" sz="quarter" idx="12"/>
          </p:nvPr>
        </p:nvSpPr>
        <p:spPr/>
        <p:txBody>
          <a:bodyPr/>
          <a:lstStyle/>
          <a:p>
            <a:fld id="{70D6B2BC-F9EE-47E1-B023-38E703B64269}" type="slidenum">
              <a:rPr lang="en-GB" smtClean="0"/>
              <a:t>‹#›</a:t>
            </a:fld>
            <a:endParaRPr lang="en-GB"/>
          </a:p>
        </p:txBody>
      </p:sp>
    </p:spTree>
    <p:extLst>
      <p:ext uri="{BB962C8B-B14F-4D97-AF65-F5344CB8AC3E}">
        <p14:creationId xmlns:p14="http://schemas.microsoft.com/office/powerpoint/2010/main" val="3121266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557CC-B0F0-4912-B80B-71EB6CE69FA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D04E653-A31F-4925-80FC-11FA2DA65C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401E16-3EC1-4012-8F26-87CBF253EF93}"/>
              </a:ext>
            </a:extLst>
          </p:cNvPr>
          <p:cNvSpPr>
            <a:spLocks noGrp="1"/>
          </p:cNvSpPr>
          <p:nvPr>
            <p:ph type="dt" sz="half" idx="10"/>
          </p:nvPr>
        </p:nvSpPr>
        <p:spPr/>
        <p:txBody>
          <a:bodyPr/>
          <a:lstStyle/>
          <a:p>
            <a:fld id="{6BAB555C-21DB-4CFF-8EF6-6A5CC73AB8BF}" type="datetimeFigureOut">
              <a:rPr lang="en-GB" smtClean="0"/>
              <a:t>18/05/2026</a:t>
            </a:fld>
            <a:endParaRPr lang="en-GB"/>
          </a:p>
        </p:txBody>
      </p:sp>
      <p:sp>
        <p:nvSpPr>
          <p:cNvPr id="5" name="Footer Placeholder 4">
            <a:extLst>
              <a:ext uri="{FF2B5EF4-FFF2-40B4-BE49-F238E27FC236}">
                <a16:creationId xmlns:a16="http://schemas.microsoft.com/office/drawing/2014/main" id="{F49C3F3E-956B-430D-9670-92DF222716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928EDD-04DA-41B8-88C6-8659F132E71B}"/>
              </a:ext>
            </a:extLst>
          </p:cNvPr>
          <p:cNvSpPr>
            <a:spLocks noGrp="1"/>
          </p:cNvSpPr>
          <p:nvPr>
            <p:ph type="sldNum" sz="quarter" idx="12"/>
          </p:nvPr>
        </p:nvSpPr>
        <p:spPr/>
        <p:txBody>
          <a:bodyPr/>
          <a:lstStyle/>
          <a:p>
            <a:fld id="{70D6B2BC-F9EE-47E1-B023-38E703B64269}" type="slidenum">
              <a:rPr lang="en-GB" smtClean="0"/>
              <a:t>‹#›</a:t>
            </a:fld>
            <a:endParaRPr lang="en-GB"/>
          </a:p>
        </p:txBody>
      </p:sp>
    </p:spTree>
    <p:extLst>
      <p:ext uri="{BB962C8B-B14F-4D97-AF65-F5344CB8AC3E}">
        <p14:creationId xmlns:p14="http://schemas.microsoft.com/office/powerpoint/2010/main" val="2997632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3349EE-4313-4211-8C8E-FD411CCD420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6713405-1657-46F4-B26B-E0B34D3A68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23ACE9A-030F-4BE9-9C73-8B123B67EEFF}"/>
              </a:ext>
            </a:extLst>
          </p:cNvPr>
          <p:cNvSpPr>
            <a:spLocks noGrp="1"/>
          </p:cNvSpPr>
          <p:nvPr>
            <p:ph type="dt" sz="half" idx="10"/>
          </p:nvPr>
        </p:nvSpPr>
        <p:spPr/>
        <p:txBody>
          <a:bodyPr/>
          <a:lstStyle/>
          <a:p>
            <a:fld id="{6BAB555C-21DB-4CFF-8EF6-6A5CC73AB8BF}" type="datetimeFigureOut">
              <a:rPr lang="en-GB" smtClean="0"/>
              <a:t>18/05/2026</a:t>
            </a:fld>
            <a:endParaRPr lang="en-GB"/>
          </a:p>
        </p:txBody>
      </p:sp>
      <p:sp>
        <p:nvSpPr>
          <p:cNvPr id="5" name="Footer Placeholder 4">
            <a:extLst>
              <a:ext uri="{FF2B5EF4-FFF2-40B4-BE49-F238E27FC236}">
                <a16:creationId xmlns:a16="http://schemas.microsoft.com/office/drawing/2014/main" id="{379099E1-38E2-4968-AE01-09ECABCEE2E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96738B-7CCD-4B5D-B5F4-DDD96615EF8F}"/>
              </a:ext>
            </a:extLst>
          </p:cNvPr>
          <p:cNvSpPr>
            <a:spLocks noGrp="1"/>
          </p:cNvSpPr>
          <p:nvPr>
            <p:ph type="sldNum" sz="quarter" idx="12"/>
          </p:nvPr>
        </p:nvSpPr>
        <p:spPr/>
        <p:txBody>
          <a:bodyPr/>
          <a:lstStyle/>
          <a:p>
            <a:fld id="{70D6B2BC-F9EE-47E1-B023-38E703B64269}" type="slidenum">
              <a:rPr lang="en-GB" smtClean="0"/>
              <a:t>‹#›</a:t>
            </a:fld>
            <a:endParaRPr lang="en-GB"/>
          </a:p>
        </p:txBody>
      </p:sp>
    </p:spTree>
    <p:extLst>
      <p:ext uri="{BB962C8B-B14F-4D97-AF65-F5344CB8AC3E}">
        <p14:creationId xmlns:p14="http://schemas.microsoft.com/office/powerpoint/2010/main" val="533307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9865A-17E3-48BE-A873-3ED96C4F48D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977F2CC-E924-41FF-A93D-754B296909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29DB616-22DD-4345-B2A5-1ADF0EF2A88B}"/>
              </a:ext>
            </a:extLst>
          </p:cNvPr>
          <p:cNvSpPr>
            <a:spLocks noGrp="1"/>
          </p:cNvSpPr>
          <p:nvPr>
            <p:ph type="dt" sz="half" idx="10"/>
          </p:nvPr>
        </p:nvSpPr>
        <p:spPr/>
        <p:txBody>
          <a:bodyPr/>
          <a:lstStyle/>
          <a:p>
            <a:fld id="{6BAB555C-21DB-4CFF-8EF6-6A5CC73AB8BF}" type="datetimeFigureOut">
              <a:rPr lang="en-GB" smtClean="0"/>
              <a:t>18/05/2026</a:t>
            </a:fld>
            <a:endParaRPr lang="en-GB"/>
          </a:p>
        </p:txBody>
      </p:sp>
      <p:sp>
        <p:nvSpPr>
          <p:cNvPr id="5" name="Footer Placeholder 4">
            <a:extLst>
              <a:ext uri="{FF2B5EF4-FFF2-40B4-BE49-F238E27FC236}">
                <a16:creationId xmlns:a16="http://schemas.microsoft.com/office/drawing/2014/main" id="{F0FD0FE6-C78D-417B-A928-62DCAB1CB9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88DCFA7-7B29-4B77-9F83-FB65ADBCE2A6}"/>
              </a:ext>
            </a:extLst>
          </p:cNvPr>
          <p:cNvSpPr>
            <a:spLocks noGrp="1"/>
          </p:cNvSpPr>
          <p:nvPr>
            <p:ph type="sldNum" sz="quarter" idx="12"/>
          </p:nvPr>
        </p:nvSpPr>
        <p:spPr/>
        <p:txBody>
          <a:bodyPr/>
          <a:lstStyle/>
          <a:p>
            <a:fld id="{70D6B2BC-F9EE-47E1-B023-38E703B64269}" type="slidenum">
              <a:rPr lang="en-GB" smtClean="0"/>
              <a:t>‹#›</a:t>
            </a:fld>
            <a:endParaRPr lang="en-GB"/>
          </a:p>
        </p:txBody>
      </p:sp>
    </p:spTree>
    <p:extLst>
      <p:ext uri="{BB962C8B-B14F-4D97-AF65-F5344CB8AC3E}">
        <p14:creationId xmlns:p14="http://schemas.microsoft.com/office/powerpoint/2010/main" val="3925425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4A798-8045-4B71-B857-207361ADDCD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41929C8-521A-48B9-80EF-24C5ACCE6B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757B34-57A2-4289-87EB-212A3352EFAF}"/>
              </a:ext>
            </a:extLst>
          </p:cNvPr>
          <p:cNvSpPr>
            <a:spLocks noGrp="1"/>
          </p:cNvSpPr>
          <p:nvPr>
            <p:ph type="dt" sz="half" idx="10"/>
          </p:nvPr>
        </p:nvSpPr>
        <p:spPr/>
        <p:txBody>
          <a:bodyPr/>
          <a:lstStyle/>
          <a:p>
            <a:fld id="{6BAB555C-21DB-4CFF-8EF6-6A5CC73AB8BF}" type="datetimeFigureOut">
              <a:rPr lang="en-GB" smtClean="0"/>
              <a:t>18/05/2026</a:t>
            </a:fld>
            <a:endParaRPr lang="en-GB"/>
          </a:p>
        </p:txBody>
      </p:sp>
      <p:sp>
        <p:nvSpPr>
          <p:cNvPr id="5" name="Footer Placeholder 4">
            <a:extLst>
              <a:ext uri="{FF2B5EF4-FFF2-40B4-BE49-F238E27FC236}">
                <a16:creationId xmlns:a16="http://schemas.microsoft.com/office/drawing/2014/main" id="{22C0D490-D6A9-46D8-B924-97812DA93E2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4187A1-371E-4176-902E-C9AAF2599306}"/>
              </a:ext>
            </a:extLst>
          </p:cNvPr>
          <p:cNvSpPr>
            <a:spLocks noGrp="1"/>
          </p:cNvSpPr>
          <p:nvPr>
            <p:ph type="sldNum" sz="quarter" idx="12"/>
          </p:nvPr>
        </p:nvSpPr>
        <p:spPr/>
        <p:txBody>
          <a:bodyPr/>
          <a:lstStyle/>
          <a:p>
            <a:fld id="{70D6B2BC-F9EE-47E1-B023-38E703B64269}" type="slidenum">
              <a:rPr lang="en-GB" smtClean="0"/>
              <a:t>‹#›</a:t>
            </a:fld>
            <a:endParaRPr lang="en-GB"/>
          </a:p>
        </p:txBody>
      </p:sp>
    </p:spTree>
    <p:extLst>
      <p:ext uri="{BB962C8B-B14F-4D97-AF65-F5344CB8AC3E}">
        <p14:creationId xmlns:p14="http://schemas.microsoft.com/office/powerpoint/2010/main" val="952248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77DED-7E26-4D43-8085-6CBB7D30012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AD7B3CA-AAA2-4E81-B265-34EF1D9734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C15A925-F257-4B73-BF20-A793E07F42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AFA4EF2-3980-43CF-BA8D-1209A471B470}"/>
              </a:ext>
            </a:extLst>
          </p:cNvPr>
          <p:cNvSpPr>
            <a:spLocks noGrp="1"/>
          </p:cNvSpPr>
          <p:nvPr>
            <p:ph type="dt" sz="half" idx="10"/>
          </p:nvPr>
        </p:nvSpPr>
        <p:spPr/>
        <p:txBody>
          <a:bodyPr/>
          <a:lstStyle/>
          <a:p>
            <a:fld id="{6BAB555C-21DB-4CFF-8EF6-6A5CC73AB8BF}" type="datetimeFigureOut">
              <a:rPr lang="en-GB" smtClean="0"/>
              <a:t>18/05/2026</a:t>
            </a:fld>
            <a:endParaRPr lang="en-GB"/>
          </a:p>
        </p:txBody>
      </p:sp>
      <p:sp>
        <p:nvSpPr>
          <p:cNvPr id="6" name="Footer Placeholder 5">
            <a:extLst>
              <a:ext uri="{FF2B5EF4-FFF2-40B4-BE49-F238E27FC236}">
                <a16:creationId xmlns:a16="http://schemas.microsoft.com/office/drawing/2014/main" id="{D365822A-6D64-49AA-858A-4803F98D430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64B63B-688C-444C-BC8B-2D1348723798}"/>
              </a:ext>
            </a:extLst>
          </p:cNvPr>
          <p:cNvSpPr>
            <a:spLocks noGrp="1"/>
          </p:cNvSpPr>
          <p:nvPr>
            <p:ph type="sldNum" sz="quarter" idx="12"/>
          </p:nvPr>
        </p:nvSpPr>
        <p:spPr/>
        <p:txBody>
          <a:bodyPr/>
          <a:lstStyle/>
          <a:p>
            <a:fld id="{70D6B2BC-F9EE-47E1-B023-38E703B64269}" type="slidenum">
              <a:rPr lang="en-GB" smtClean="0"/>
              <a:t>‹#›</a:t>
            </a:fld>
            <a:endParaRPr lang="en-GB"/>
          </a:p>
        </p:txBody>
      </p:sp>
    </p:spTree>
    <p:extLst>
      <p:ext uri="{BB962C8B-B14F-4D97-AF65-F5344CB8AC3E}">
        <p14:creationId xmlns:p14="http://schemas.microsoft.com/office/powerpoint/2010/main" val="3685033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D8CFD-99ED-4EF5-A18D-9336BE119AB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A90EE32-CA78-418A-BD80-8667B8F247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82B0BA-D9D2-4F04-9F43-C55F1B95CF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E0EDDBE-E096-4634-9C85-9CC38F4A62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862CF2-7510-4E57-8011-DC952C1FBA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BD247B9-FF00-410C-BF5D-910E51B7DB4E}"/>
              </a:ext>
            </a:extLst>
          </p:cNvPr>
          <p:cNvSpPr>
            <a:spLocks noGrp="1"/>
          </p:cNvSpPr>
          <p:nvPr>
            <p:ph type="dt" sz="half" idx="10"/>
          </p:nvPr>
        </p:nvSpPr>
        <p:spPr/>
        <p:txBody>
          <a:bodyPr/>
          <a:lstStyle/>
          <a:p>
            <a:fld id="{6BAB555C-21DB-4CFF-8EF6-6A5CC73AB8BF}" type="datetimeFigureOut">
              <a:rPr lang="en-GB" smtClean="0"/>
              <a:t>18/05/2026</a:t>
            </a:fld>
            <a:endParaRPr lang="en-GB"/>
          </a:p>
        </p:txBody>
      </p:sp>
      <p:sp>
        <p:nvSpPr>
          <p:cNvPr id="8" name="Footer Placeholder 7">
            <a:extLst>
              <a:ext uri="{FF2B5EF4-FFF2-40B4-BE49-F238E27FC236}">
                <a16:creationId xmlns:a16="http://schemas.microsoft.com/office/drawing/2014/main" id="{837C33DB-FA37-4B9C-A853-2FB49A60120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E3D18D3-B052-4F0F-A1B4-184B0714F031}"/>
              </a:ext>
            </a:extLst>
          </p:cNvPr>
          <p:cNvSpPr>
            <a:spLocks noGrp="1"/>
          </p:cNvSpPr>
          <p:nvPr>
            <p:ph type="sldNum" sz="quarter" idx="12"/>
          </p:nvPr>
        </p:nvSpPr>
        <p:spPr/>
        <p:txBody>
          <a:bodyPr/>
          <a:lstStyle/>
          <a:p>
            <a:fld id="{70D6B2BC-F9EE-47E1-B023-38E703B64269}" type="slidenum">
              <a:rPr lang="en-GB" smtClean="0"/>
              <a:t>‹#›</a:t>
            </a:fld>
            <a:endParaRPr lang="en-GB"/>
          </a:p>
        </p:txBody>
      </p:sp>
    </p:spTree>
    <p:extLst>
      <p:ext uri="{BB962C8B-B14F-4D97-AF65-F5344CB8AC3E}">
        <p14:creationId xmlns:p14="http://schemas.microsoft.com/office/powerpoint/2010/main" val="689748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332D1-2A38-4808-9FF6-6E77B01C9B5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143BA64-948D-4879-B38E-4D881CC67F05}"/>
              </a:ext>
            </a:extLst>
          </p:cNvPr>
          <p:cNvSpPr>
            <a:spLocks noGrp="1"/>
          </p:cNvSpPr>
          <p:nvPr>
            <p:ph type="dt" sz="half" idx="10"/>
          </p:nvPr>
        </p:nvSpPr>
        <p:spPr/>
        <p:txBody>
          <a:bodyPr/>
          <a:lstStyle/>
          <a:p>
            <a:fld id="{6BAB555C-21DB-4CFF-8EF6-6A5CC73AB8BF}" type="datetimeFigureOut">
              <a:rPr lang="en-GB" smtClean="0"/>
              <a:t>18/05/2026</a:t>
            </a:fld>
            <a:endParaRPr lang="en-GB"/>
          </a:p>
        </p:txBody>
      </p:sp>
      <p:sp>
        <p:nvSpPr>
          <p:cNvPr id="4" name="Footer Placeholder 3">
            <a:extLst>
              <a:ext uri="{FF2B5EF4-FFF2-40B4-BE49-F238E27FC236}">
                <a16:creationId xmlns:a16="http://schemas.microsoft.com/office/drawing/2014/main" id="{9188A52C-31F4-4C0D-A06A-9E9249C7A39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487AFEE-0895-4841-9B35-C3306D40ECD4}"/>
              </a:ext>
            </a:extLst>
          </p:cNvPr>
          <p:cNvSpPr>
            <a:spLocks noGrp="1"/>
          </p:cNvSpPr>
          <p:nvPr>
            <p:ph type="sldNum" sz="quarter" idx="12"/>
          </p:nvPr>
        </p:nvSpPr>
        <p:spPr/>
        <p:txBody>
          <a:bodyPr/>
          <a:lstStyle/>
          <a:p>
            <a:fld id="{70D6B2BC-F9EE-47E1-B023-38E703B64269}" type="slidenum">
              <a:rPr lang="en-GB" smtClean="0"/>
              <a:t>‹#›</a:t>
            </a:fld>
            <a:endParaRPr lang="en-GB"/>
          </a:p>
        </p:txBody>
      </p:sp>
    </p:spTree>
    <p:extLst>
      <p:ext uri="{BB962C8B-B14F-4D97-AF65-F5344CB8AC3E}">
        <p14:creationId xmlns:p14="http://schemas.microsoft.com/office/powerpoint/2010/main" val="3834950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5E15DA-1653-45DD-A47D-9CFB171121CE}"/>
              </a:ext>
            </a:extLst>
          </p:cNvPr>
          <p:cNvSpPr>
            <a:spLocks noGrp="1"/>
          </p:cNvSpPr>
          <p:nvPr>
            <p:ph type="dt" sz="half" idx="10"/>
          </p:nvPr>
        </p:nvSpPr>
        <p:spPr/>
        <p:txBody>
          <a:bodyPr/>
          <a:lstStyle/>
          <a:p>
            <a:fld id="{6BAB555C-21DB-4CFF-8EF6-6A5CC73AB8BF}" type="datetimeFigureOut">
              <a:rPr lang="en-GB" smtClean="0"/>
              <a:t>18/05/2026</a:t>
            </a:fld>
            <a:endParaRPr lang="en-GB"/>
          </a:p>
        </p:txBody>
      </p:sp>
      <p:sp>
        <p:nvSpPr>
          <p:cNvPr id="3" name="Footer Placeholder 2">
            <a:extLst>
              <a:ext uri="{FF2B5EF4-FFF2-40B4-BE49-F238E27FC236}">
                <a16:creationId xmlns:a16="http://schemas.microsoft.com/office/drawing/2014/main" id="{4A852550-1EE6-4E22-AE0D-A1C2B8EAF61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82F53A0-BCEE-4DEE-B200-7525846A6045}"/>
              </a:ext>
            </a:extLst>
          </p:cNvPr>
          <p:cNvSpPr>
            <a:spLocks noGrp="1"/>
          </p:cNvSpPr>
          <p:nvPr>
            <p:ph type="sldNum" sz="quarter" idx="12"/>
          </p:nvPr>
        </p:nvSpPr>
        <p:spPr/>
        <p:txBody>
          <a:bodyPr/>
          <a:lstStyle/>
          <a:p>
            <a:fld id="{70D6B2BC-F9EE-47E1-B023-38E703B64269}" type="slidenum">
              <a:rPr lang="en-GB" smtClean="0"/>
              <a:t>‹#›</a:t>
            </a:fld>
            <a:endParaRPr lang="en-GB"/>
          </a:p>
        </p:txBody>
      </p:sp>
    </p:spTree>
    <p:extLst>
      <p:ext uri="{BB962C8B-B14F-4D97-AF65-F5344CB8AC3E}">
        <p14:creationId xmlns:p14="http://schemas.microsoft.com/office/powerpoint/2010/main" val="543959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3579E-6B87-485C-8A26-B23B772CEA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9BA927C-5167-406F-8EBF-F76A2796DF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84B56A9-9FBF-41D8-9E31-EB1DABE4B2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06A568-E34B-4EE3-80CB-21BCC74EF194}"/>
              </a:ext>
            </a:extLst>
          </p:cNvPr>
          <p:cNvSpPr>
            <a:spLocks noGrp="1"/>
          </p:cNvSpPr>
          <p:nvPr>
            <p:ph type="dt" sz="half" idx="10"/>
          </p:nvPr>
        </p:nvSpPr>
        <p:spPr/>
        <p:txBody>
          <a:bodyPr/>
          <a:lstStyle/>
          <a:p>
            <a:fld id="{6BAB555C-21DB-4CFF-8EF6-6A5CC73AB8BF}" type="datetimeFigureOut">
              <a:rPr lang="en-GB" smtClean="0"/>
              <a:t>18/05/2026</a:t>
            </a:fld>
            <a:endParaRPr lang="en-GB"/>
          </a:p>
        </p:txBody>
      </p:sp>
      <p:sp>
        <p:nvSpPr>
          <p:cNvPr id="6" name="Footer Placeholder 5">
            <a:extLst>
              <a:ext uri="{FF2B5EF4-FFF2-40B4-BE49-F238E27FC236}">
                <a16:creationId xmlns:a16="http://schemas.microsoft.com/office/drawing/2014/main" id="{33B0D1D4-F734-4398-AB95-4480D878990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149DE1-A788-4668-BB3A-DE87DCCF6F64}"/>
              </a:ext>
            </a:extLst>
          </p:cNvPr>
          <p:cNvSpPr>
            <a:spLocks noGrp="1"/>
          </p:cNvSpPr>
          <p:nvPr>
            <p:ph type="sldNum" sz="quarter" idx="12"/>
          </p:nvPr>
        </p:nvSpPr>
        <p:spPr/>
        <p:txBody>
          <a:bodyPr/>
          <a:lstStyle/>
          <a:p>
            <a:fld id="{70D6B2BC-F9EE-47E1-B023-38E703B64269}" type="slidenum">
              <a:rPr lang="en-GB" smtClean="0"/>
              <a:t>‹#›</a:t>
            </a:fld>
            <a:endParaRPr lang="en-GB"/>
          </a:p>
        </p:txBody>
      </p:sp>
    </p:spTree>
    <p:extLst>
      <p:ext uri="{BB962C8B-B14F-4D97-AF65-F5344CB8AC3E}">
        <p14:creationId xmlns:p14="http://schemas.microsoft.com/office/powerpoint/2010/main" val="750304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4D204-1B45-43EC-8E3F-E5799A15FF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C054985-0DBC-46AA-8253-0A9C25C385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FFE0965-A216-442E-A7FA-E526D64A98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FFF112-D4EC-4F78-B703-0D9580206B68}"/>
              </a:ext>
            </a:extLst>
          </p:cNvPr>
          <p:cNvSpPr>
            <a:spLocks noGrp="1"/>
          </p:cNvSpPr>
          <p:nvPr>
            <p:ph type="dt" sz="half" idx="10"/>
          </p:nvPr>
        </p:nvSpPr>
        <p:spPr/>
        <p:txBody>
          <a:bodyPr/>
          <a:lstStyle/>
          <a:p>
            <a:fld id="{6BAB555C-21DB-4CFF-8EF6-6A5CC73AB8BF}" type="datetimeFigureOut">
              <a:rPr lang="en-GB" smtClean="0"/>
              <a:t>18/05/2026</a:t>
            </a:fld>
            <a:endParaRPr lang="en-GB"/>
          </a:p>
        </p:txBody>
      </p:sp>
      <p:sp>
        <p:nvSpPr>
          <p:cNvPr id="6" name="Footer Placeholder 5">
            <a:extLst>
              <a:ext uri="{FF2B5EF4-FFF2-40B4-BE49-F238E27FC236}">
                <a16:creationId xmlns:a16="http://schemas.microsoft.com/office/drawing/2014/main" id="{B68E5F28-7E01-4444-9A58-ABB3EE77473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08DC023-304C-4E66-B2FB-D102605FC748}"/>
              </a:ext>
            </a:extLst>
          </p:cNvPr>
          <p:cNvSpPr>
            <a:spLocks noGrp="1"/>
          </p:cNvSpPr>
          <p:nvPr>
            <p:ph type="sldNum" sz="quarter" idx="12"/>
          </p:nvPr>
        </p:nvSpPr>
        <p:spPr/>
        <p:txBody>
          <a:bodyPr/>
          <a:lstStyle/>
          <a:p>
            <a:fld id="{70D6B2BC-F9EE-47E1-B023-38E703B64269}" type="slidenum">
              <a:rPr lang="en-GB" smtClean="0"/>
              <a:t>‹#›</a:t>
            </a:fld>
            <a:endParaRPr lang="en-GB"/>
          </a:p>
        </p:txBody>
      </p:sp>
    </p:spTree>
    <p:extLst>
      <p:ext uri="{BB962C8B-B14F-4D97-AF65-F5344CB8AC3E}">
        <p14:creationId xmlns:p14="http://schemas.microsoft.com/office/powerpoint/2010/main" val="3176700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7BB3E9-EF64-4ADD-BFC6-8F2F800C62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4A8406E-4A57-471D-9124-1A44B3AC6B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7953AA-6586-40E8-9E93-9E07C0700B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AB555C-21DB-4CFF-8EF6-6A5CC73AB8BF}" type="datetimeFigureOut">
              <a:rPr lang="en-GB" smtClean="0"/>
              <a:t>18/05/2026</a:t>
            </a:fld>
            <a:endParaRPr lang="en-GB"/>
          </a:p>
        </p:txBody>
      </p:sp>
      <p:sp>
        <p:nvSpPr>
          <p:cNvPr id="5" name="Footer Placeholder 4">
            <a:extLst>
              <a:ext uri="{FF2B5EF4-FFF2-40B4-BE49-F238E27FC236}">
                <a16:creationId xmlns:a16="http://schemas.microsoft.com/office/drawing/2014/main" id="{802EE8F9-F518-433D-831D-6533DD9C2A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359BDAE-96F0-4285-9927-51A338651F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D6B2BC-F9EE-47E1-B023-38E703B64269}" type="slidenum">
              <a:rPr lang="en-GB" smtClean="0"/>
              <a:t>‹#›</a:t>
            </a:fld>
            <a:endParaRPr lang="en-GB"/>
          </a:p>
        </p:txBody>
      </p:sp>
    </p:spTree>
    <p:extLst>
      <p:ext uri="{BB962C8B-B14F-4D97-AF65-F5344CB8AC3E}">
        <p14:creationId xmlns:p14="http://schemas.microsoft.com/office/powerpoint/2010/main" val="20566619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jpeg"/><Relationship Id="rId7"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hyperlink" Target="https://electricalcharity.org/challenge-for-a-cause/" TargetMode="External"/><Relationship Id="rId5" Type="http://schemas.openxmlformats.org/officeDocument/2006/relationships/image" Target="../media/image19.png"/><Relationship Id="rId4" Type="http://schemas.openxmlformats.org/officeDocument/2006/relationships/image" Target="../media/image18.jpeg"/><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6.jpeg"/><Relationship Id="rId7" Type="http://schemas.openxmlformats.org/officeDocument/2006/relationships/image" Target="../media/image30.emf"/><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9.jpeg"/><Relationship Id="rId11" Type="http://schemas.openxmlformats.org/officeDocument/2006/relationships/hyperlink" Target="https://electricalcharity.org/marketing-pack/" TargetMode="External"/><Relationship Id="rId5" Type="http://schemas.openxmlformats.org/officeDocument/2006/relationships/image" Target="../media/image28.jpeg"/><Relationship Id="rId10" Type="http://schemas.openxmlformats.org/officeDocument/2006/relationships/hyperlink" Target="https://eic.pdsplus.co.uk/" TargetMode="External"/><Relationship Id="rId4" Type="http://schemas.openxmlformats.org/officeDocument/2006/relationships/image" Target="../media/image27.jpeg"/><Relationship Id="rId9" Type="http://schemas.openxmlformats.org/officeDocument/2006/relationships/image" Target="../media/image32.emf"/></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person holding a light bulb&#10;&#10;Description automatically generated">
            <a:extLst>
              <a:ext uri="{FF2B5EF4-FFF2-40B4-BE49-F238E27FC236}">
                <a16:creationId xmlns:a16="http://schemas.microsoft.com/office/drawing/2014/main" id="{A1E33604-4DCF-18D7-E1BE-77A6E110DDFF}"/>
              </a:ext>
            </a:extLst>
          </p:cNvPr>
          <p:cNvPicPr>
            <a:picLocks noChangeAspect="1"/>
          </p:cNvPicPr>
          <p:nvPr/>
        </p:nvPicPr>
        <p:blipFill>
          <a:blip r:embed="rId3"/>
          <a:stretch>
            <a:fillRect/>
          </a:stretch>
        </p:blipFill>
        <p:spPr>
          <a:xfrm>
            <a:off x="-1524" y="0"/>
            <a:ext cx="12192000" cy="6858000"/>
          </a:xfrm>
          <a:prstGeom prst="rect">
            <a:avLst/>
          </a:prstGeom>
        </p:spPr>
      </p:pic>
    </p:spTree>
    <p:extLst>
      <p:ext uri="{BB962C8B-B14F-4D97-AF65-F5344CB8AC3E}">
        <p14:creationId xmlns:p14="http://schemas.microsoft.com/office/powerpoint/2010/main" val="448334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A poster with text and images&#10;&#10;AI-generated content may be incorrect.">
            <a:extLst>
              <a:ext uri="{FF2B5EF4-FFF2-40B4-BE49-F238E27FC236}">
                <a16:creationId xmlns:a16="http://schemas.microsoft.com/office/drawing/2014/main" id="{7C1A16C1-5DD7-96EB-79CB-D0BF74F42C8E}"/>
              </a:ext>
            </a:extLst>
          </p:cNvPr>
          <p:cNvPicPr>
            <a:picLocks noChangeAspect="1"/>
          </p:cNvPicPr>
          <p:nvPr/>
        </p:nvPicPr>
        <p:blipFill>
          <a:blip r:embed="rId3">
            <a:extLst>
              <a:ext uri="{28A0092B-C50C-407E-A947-70E740481C1C}">
                <a14:useLocalDpi xmlns:a14="http://schemas.microsoft.com/office/drawing/2010/main" val="0"/>
              </a:ext>
            </a:extLst>
          </a:blip>
          <a:srcRect t="1334"/>
          <a:stretch>
            <a:fillRect/>
          </a:stretch>
        </p:blipFill>
        <p:spPr>
          <a:xfrm>
            <a:off x="20" y="1282"/>
            <a:ext cx="12191980" cy="6856718"/>
          </a:xfrm>
          <a:prstGeom prst="rect">
            <a:avLst/>
          </a:prstGeom>
        </p:spPr>
      </p:pic>
    </p:spTree>
    <p:extLst>
      <p:ext uri="{BB962C8B-B14F-4D97-AF65-F5344CB8AC3E}">
        <p14:creationId xmlns:p14="http://schemas.microsoft.com/office/powerpoint/2010/main" val="31636148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25F17-8459-750B-97A5-1FED66B95142}"/>
            </a:ext>
          </a:extLst>
        </p:cNvPr>
        <p:cNvGrpSpPr/>
        <p:nvPr/>
      </p:nvGrpSpPr>
      <p:grpSpPr>
        <a:xfrm>
          <a:off x="0" y="0"/>
          <a:ext cx="0" cy="0"/>
          <a:chOff x="0" y="0"/>
          <a:chExt cx="0" cy="0"/>
        </a:xfrm>
      </p:grpSpPr>
      <p:pic>
        <p:nvPicPr>
          <p:cNvPr id="2" name="Picture 1" descr="A poster with text and images&#10;&#10;Description automatically generated">
            <a:extLst>
              <a:ext uri="{FF2B5EF4-FFF2-40B4-BE49-F238E27FC236}">
                <a16:creationId xmlns:a16="http://schemas.microsoft.com/office/drawing/2014/main" id="{B19E5BD4-DF7C-2BE3-CC37-6A4FAF907F1B}"/>
              </a:ext>
            </a:extLst>
          </p:cNvPr>
          <p:cNvPicPr>
            <a:picLocks noChangeAspect="1"/>
          </p:cNvPicPr>
          <p:nvPr/>
        </p:nvPicPr>
        <p:blipFill>
          <a:blip r:embed="rId2"/>
          <a:srcRect l="469"/>
          <a:stretch>
            <a:fillRect/>
          </a:stretch>
        </p:blipFill>
        <p:spPr>
          <a:xfrm>
            <a:off x="0" y="10"/>
            <a:ext cx="12364392" cy="6857990"/>
          </a:xfrm>
          <a:prstGeom prst="rect">
            <a:avLst/>
          </a:prstGeom>
        </p:spPr>
      </p:pic>
    </p:spTree>
    <p:extLst>
      <p:ext uri="{BB962C8B-B14F-4D97-AF65-F5344CB8AC3E}">
        <p14:creationId xmlns:p14="http://schemas.microsoft.com/office/powerpoint/2010/main" val="33197069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1ECF789-2CAA-BB32-FD82-EBB3C5404D5F}"/>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blue and white poster with white text&#10;&#10;Description automatically generated">
            <a:extLst>
              <a:ext uri="{FF2B5EF4-FFF2-40B4-BE49-F238E27FC236}">
                <a16:creationId xmlns:a16="http://schemas.microsoft.com/office/drawing/2014/main" id="{C7282074-1387-55E2-54B9-262CB8DDC598}"/>
              </a:ext>
            </a:extLst>
          </p:cNvPr>
          <p:cNvPicPr>
            <a:picLocks noChangeAspect="1"/>
          </p:cNvPicPr>
          <p:nvPr/>
        </p:nvPicPr>
        <p:blipFill>
          <a:blip r:embed="rId3"/>
          <a:srcRect l="426" r="-1" b="-1"/>
          <a:stretch>
            <a:fillRect/>
          </a:stretch>
        </p:blipFill>
        <p:spPr>
          <a:xfrm>
            <a:off x="20" y="0"/>
            <a:ext cx="12191980" cy="6856718"/>
          </a:xfrm>
          <a:prstGeom prst="rect">
            <a:avLst/>
          </a:prstGeom>
        </p:spPr>
      </p:pic>
    </p:spTree>
    <p:extLst>
      <p:ext uri="{BB962C8B-B14F-4D97-AF65-F5344CB8AC3E}">
        <p14:creationId xmlns:p14="http://schemas.microsoft.com/office/powerpoint/2010/main" val="3390681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C7B72-843D-2011-C2BF-6BDBD937D6F5}"/>
            </a:ext>
          </a:extLst>
        </p:cNvPr>
        <p:cNvGrpSpPr/>
        <p:nvPr/>
      </p:nvGrpSpPr>
      <p:grpSpPr>
        <a:xfrm>
          <a:off x="0" y="0"/>
          <a:ext cx="0" cy="0"/>
          <a:chOff x="0" y="0"/>
          <a:chExt cx="0" cy="0"/>
        </a:xfrm>
      </p:grpSpPr>
      <p:pic>
        <p:nvPicPr>
          <p:cNvPr id="3" name="Picture 2" descr="A black rectangular poster with gears and images&#10;&#10;Description automatically generated with medium confidence">
            <a:extLst>
              <a:ext uri="{FF2B5EF4-FFF2-40B4-BE49-F238E27FC236}">
                <a16:creationId xmlns:a16="http://schemas.microsoft.com/office/drawing/2014/main" id="{D405DF57-499E-B820-C71A-C7BFEB8B8681}"/>
              </a:ext>
            </a:extLst>
          </p:cNvPr>
          <p:cNvPicPr>
            <a:picLocks noChangeAspect="1"/>
          </p:cNvPicPr>
          <p:nvPr/>
        </p:nvPicPr>
        <p:blipFill>
          <a:blip r:embed="rId2">
            <a:extLst>
              <a:ext uri="{28A0092B-C50C-407E-A947-70E740481C1C}">
                <a14:useLocalDpi xmlns:a14="http://schemas.microsoft.com/office/drawing/2010/main" val="0"/>
              </a:ext>
            </a:extLst>
          </a:blip>
          <a:srcRect l="1156" r="667"/>
          <a:stretch/>
        </p:blipFill>
        <p:spPr>
          <a:xfrm>
            <a:off x="0" y="0"/>
            <a:ext cx="12418142" cy="6861843"/>
          </a:xfrm>
          <a:prstGeom prst="rect">
            <a:avLst/>
          </a:prstGeom>
        </p:spPr>
      </p:pic>
    </p:spTree>
    <p:extLst>
      <p:ext uri="{BB962C8B-B14F-4D97-AF65-F5344CB8AC3E}">
        <p14:creationId xmlns:p14="http://schemas.microsoft.com/office/powerpoint/2010/main" val="23887259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93861-2AF4-848E-996F-671DC41A97EE}"/>
            </a:ext>
          </a:extLst>
        </p:cNvPr>
        <p:cNvGrpSpPr/>
        <p:nvPr/>
      </p:nvGrpSpPr>
      <p:grpSpPr>
        <a:xfrm>
          <a:off x="0" y="0"/>
          <a:ext cx="0" cy="0"/>
          <a:chOff x="0" y="0"/>
          <a:chExt cx="0" cy="0"/>
        </a:xfrm>
      </p:grpSpPr>
      <p:pic>
        <p:nvPicPr>
          <p:cNvPr id="5" name="Picture 4" descr="A poster with text overlay&#10;&#10;Description automatically generated">
            <a:extLst>
              <a:ext uri="{FF2B5EF4-FFF2-40B4-BE49-F238E27FC236}">
                <a16:creationId xmlns:a16="http://schemas.microsoft.com/office/drawing/2014/main" id="{1387EBDC-DC66-17E3-2571-6D7B45E59D4D}"/>
              </a:ext>
            </a:extLst>
          </p:cNvPr>
          <p:cNvPicPr>
            <a:picLocks noChangeAspect="1"/>
          </p:cNvPicPr>
          <p:nvPr/>
        </p:nvPicPr>
        <p:blipFill>
          <a:blip r:embed="rId2">
            <a:extLst>
              <a:ext uri="{28A0092B-C50C-407E-A947-70E740481C1C}">
                <a14:useLocalDpi xmlns:a14="http://schemas.microsoft.com/office/drawing/2010/main" val="0"/>
              </a:ext>
            </a:extLst>
          </a:blip>
          <a:srcRect l="1770" t="1" r="1770" b="1"/>
          <a:stretch/>
        </p:blipFill>
        <p:spPr>
          <a:xfrm>
            <a:off x="20" y="1282"/>
            <a:ext cx="12191980" cy="6856718"/>
          </a:xfrm>
          <a:prstGeom prst="rect">
            <a:avLst/>
          </a:prstGeom>
        </p:spPr>
      </p:pic>
    </p:spTree>
    <p:extLst>
      <p:ext uri="{BB962C8B-B14F-4D97-AF65-F5344CB8AC3E}">
        <p14:creationId xmlns:p14="http://schemas.microsoft.com/office/powerpoint/2010/main" val="28739369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background with colorful lines&#10;&#10;Description automatically generated">
            <a:extLst>
              <a:ext uri="{FF2B5EF4-FFF2-40B4-BE49-F238E27FC236}">
                <a16:creationId xmlns:a16="http://schemas.microsoft.com/office/drawing/2014/main" id="{0F03C63D-AAC4-A3EE-5653-E121319C56F5}"/>
              </a:ext>
            </a:extLst>
          </p:cNvPr>
          <p:cNvPicPr>
            <a:picLocks noChangeAspect="1"/>
          </p:cNvPicPr>
          <p:nvPr/>
        </p:nvPicPr>
        <p:blipFill>
          <a:blip r:embed="rId3"/>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C3383051-498A-69A3-289E-D380D1DDE3B8}"/>
              </a:ext>
            </a:extLst>
          </p:cNvPr>
          <p:cNvSpPr txBox="1"/>
          <p:nvPr/>
        </p:nvSpPr>
        <p:spPr>
          <a:xfrm>
            <a:off x="926449" y="172715"/>
            <a:ext cx="8915400" cy="461665"/>
          </a:xfrm>
          <a:prstGeom prst="rect">
            <a:avLst/>
          </a:prstGeom>
          <a:noFill/>
        </p:spPr>
        <p:txBody>
          <a:bodyPr wrap="square" rtlCol="0">
            <a:spAutoFit/>
          </a:bodyPr>
          <a:lstStyle/>
          <a:p>
            <a:r>
              <a:rPr lang="en-US" sz="2400" b="1">
                <a:solidFill>
                  <a:srgbClr val="E6471C"/>
                </a:solidFill>
                <a:latin typeface="Neo Sans Pro" panose="020B0504030504040204" pitchFamily="34" charset="0"/>
              </a:rPr>
              <a:t>Challenge for a Cause</a:t>
            </a:r>
          </a:p>
        </p:txBody>
      </p:sp>
      <p:grpSp>
        <p:nvGrpSpPr>
          <p:cNvPr id="5" name="Group 4">
            <a:extLst>
              <a:ext uri="{FF2B5EF4-FFF2-40B4-BE49-F238E27FC236}">
                <a16:creationId xmlns:a16="http://schemas.microsoft.com/office/drawing/2014/main" id="{5DCEDDF3-C5DE-49AB-4974-D45CACF56104}"/>
              </a:ext>
            </a:extLst>
          </p:cNvPr>
          <p:cNvGrpSpPr/>
          <p:nvPr/>
        </p:nvGrpSpPr>
        <p:grpSpPr>
          <a:xfrm>
            <a:off x="1129736" y="990878"/>
            <a:ext cx="2770453" cy="2371681"/>
            <a:chOff x="6185364" y="807095"/>
            <a:chExt cx="2770453" cy="2371681"/>
          </a:xfrm>
        </p:grpSpPr>
        <p:sp>
          <p:nvSpPr>
            <p:cNvPr id="13" name="TextBox 12">
              <a:extLst>
                <a:ext uri="{FF2B5EF4-FFF2-40B4-BE49-F238E27FC236}">
                  <a16:creationId xmlns:a16="http://schemas.microsoft.com/office/drawing/2014/main" id="{13DFB3E5-84B2-A645-63C0-85BDFC099756}"/>
                </a:ext>
              </a:extLst>
            </p:cNvPr>
            <p:cNvSpPr txBox="1"/>
            <p:nvPr/>
          </p:nvSpPr>
          <p:spPr>
            <a:xfrm>
              <a:off x="6185364" y="2440112"/>
              <a:ext cx="2770453" cy="738664"/>
            </a:xfrm>
            <a:prstGeom prst="rect">
              <a:avLst/>
            </a:prstGeom>
            <a:noFill/>
          </p:spPr>
          <p:txBody>
            <a:bodyPr wrap="square" lIns="91440" tIns="45720" rIns="91440" bIns="45720" rtlCol="0" anchor="t">
              <a:spAutoFit/>
            </a:bodyPr>
            <a:lstStyle/>
            <a:p>
              <a:r>
                <a:rPr lang="en-GB" sz="1400" b="1">
                  <a:solidFill>
                    <a:srgbClr val="000000"/>
                  </a:solidFill>
                  <a:latin typeface="Neo Sans Pro" panose="020B0504030504040204" pitchFamily="34" charset="0"/>
                </a:rPr>
                <a:t>26</a:t>
              </a:r>
              <a:r>
                <a:rPr lang="en-GB" sz="1400" b="1" baseline="30000">
                  <a:solidFill>
                    <a:srgbClr val="000000"/>
                  </a:solidFill>
                  <a:latin typeface="Neo Sans Pro" panose="020B0504030504040204" pitchFamily="34" charset="0"/>
                </a:rPr>
                <a:t>th</a:t>
              </a:r>
              <a:r>
                <a:rPr lang="en-GB" sz="1400" b="1">
                  <a:solidFill>
                    <a:srgbClr val="000000"/>
                  </a:solidFill>
                  <a:latin typeface="Neo Sans Pro" panose="020B0504030504040204" pitchFamily="34" charset="0"/>
                </a:rPr>
                <a:t> April 2026</a:t>
              </a:r>
              <a:endParaRPr lang="en-GB" sz="1400">
                <a:solidFill>
                  <a:srgbClr val="000000"/>
                </a:solidFill>
                <a:latin typeface="Neo Sans Pro" panose="020B0504030504040204" pitchFamily="34" charset="0"/>
              </a:endParaRPr>
            </a:p>
            <a:p>
              <a:pPr marL="285750" indent="-285750">
                <a:buFont typeface="Arial" panose="020B0604020202020204" pitchFamily="34" charset="0"/>
                <a:buChar char="•"/>
              </a:pPr>
              <a:r>
                <a:rPr lang="en-GB" sz="1400">
                  <a:solidFill>
                    <a:srgbClr val="000000"/>
                  </a:solidFill>
                  <a:latin typeface="Neo Sans Pro" panose="020B0504030504040204" pitchFamily="34" charset="0"/>
                </a:rPr>
                <a:t>5 people running for EIC</a:t>
              </a:r>
            </a:p>
            <a:p>
              <a:endParaRPr lang="en-GB" sz="1400">
                <a:solidFill>
                  <a:srgbClr val="000000"/>
                </a:solidFill>
                <a:latin typeface="Neo Sans Pro" panose="020B0504030504040204" pitchFamily="34" charset="0"/>
              </a:endParaRPr>
            </a:p>
          </p:txBody>
        </p:sp>
        <p:pic>
          <p:nvPicPr>
            <p:cNvPr id="18" name="Picture 17">
              <a:extLst>
                <a:ext uri="{FF2B5EF4-FFF2-40B4-BE49-F238E27FC236}">
                  <a16:creationId xmlns:a16="http://schemas.microsoft.com/office/drawing/2014/main" id="{118DAA06-6EEE-8B4A-B0C1-81B84D0CAC68}"/>
                </a:ext>
              </a:extLst>
            </p:cNvPr>
            <p:cNvPicPr>
              <a:picLocks noChangeAspect="1"/>
            </p:cNvPicPr>
            <p:nvPr/>
          </p:nvPicPr>
          <p:blipFill>
            <a:blip r:embed="rId4"/>
            <a:stretch>
              <a:fillRect/>
            </a:stretch>
          </p:blipFill>
          <p:spPr>
            <a:xfrm>
              <a:off x="6251471" y="807095"/>
              <a:ext cx="2154377" cy="1602558"/>
            </a:xfrm>
            <a:prstGeom prst="rect">
              <a:avLst/>
            </a:prstGeom>
          </p:spPr>
        </p:pic>
      </p:grpSp>
      <p:pic>
        <p:nvPicPr>
          <p:cNvPr id="20" name="Picture 19">
            <a:extLst>
              <a:ext uri="{FF2B5EF4-FFF2-40B4-BE49-F238E27FC236}">
                <a16:creationId xmlns:a16="http://schemas.microsoft.com/office/drawing/2014/main" id="{D85AC868-3905-C850-E9C3-94B547133F72}"/>
              </a:ext>
            </a:extLst>
          </p:cNvPr>
          <p:cNvPicPr>
            <a:picLocks noChangeAspect="1"/>
          </p:cNvPicPr>
          <p:nvPr/>
        </p:nvPicPr>
        <p:blipFill>
          <a:blip r:embed="rId5"/>
          <a:stretch>
            <a:fillRect/>
          </a:stretch>
        </p:blipFill>
        <p:spPr>
          <a:xfrm>
            <a:off x="8156213" y="2176719"/>
            <a:ext cx="1190962" cy="1190962"/>
          </a:xfrm>
          <a:prstGeom prst="rect">
            <a:avLst/>
          </a:prstGeom>
        </p:spPr>
      </p:pic>
      <p:sp>
        <p:nvSpPr>
          <p:cNvPr id="21" name="TextBox 20">
            <a:extLst>
              <a:ext uri="{FF2B5EF4-FFF2-40B4-BE49-F238E27FC236}">
                <a16:creationId xmlns:a16="http://schemas.microsoft.com/office/drawing/2014/main" id="{7B8D2D0B-5CF1-C7AB-F946-D16E5AF978A3}"/>
              </a:ext>
            </a:extLst>
          </p:cNvPr>
          <p:cNvSpPr txBox="1"/>
          <p:nvPr/>
        </p:nvSpPr>
        <p:spPr>
          <a:xfrm>
            <a:off x="7298665" y="3555605"/>
            <a:ext cx="2962898" cy="954107"/>
          </a:xfrm>
          <a:prstGeom prst="rect">
            <a:avLst/>
          </a:prstGeom>
          <a:noFill/>
        </p:spPr>
        <p:txBody>
          <a:bodyPr wrap="square" rtlCol="0">
            <a:spAutoFit/>
          </a:bodyPr>
          <a:lstStyle/>
          <a:p>
            <a:pPr algn="ctr"/>
            <a:r>
              <a:rPr lang="en-GB" sz="1400" b="1">
                <a:solidFill>
                  <a:srgbClr val="000000"/>
                </a:solidFill>
                <a:latin typeface="Neo Sans Pro" panose="020B0504030504040204" pitchFamily="34" charset="0"/>
              </a:rPr>
              <a:t>Scan for more information and to sign up!</a:t>
            </a:r>
          </a:p>
          <a:p>
            <a:pPr algn="ctr"/>
            <a:r>
              <a:rPr lang="en-GB" sz="1400">
                <a:solidFill>
                  <a:srgbClr val="000000"/>
                </a:solidFill>
                <a:latin typeface="Neo Sans Pro" panose="020B0504030504040204" pitchFamily="34" charset="0"/>
                <a:hlinkClick r:id="rId6"/>
              </a:rPr>
              <a:t>https://electricalcharity.org/challenge-for-a-cause/</a:t>
            </a:r>
            <a:r>
              <a:rPr lang="en-GB" sz="1400" b="1">
                <a:solidFill>
                  <a:srgbClr val="000000"/>
                </a:solidFill>
                <a:latin typeface="Neo Sans Pro" panose="020B0504030504040204" pitchFamily="34" charset="0"/>
              </a:rPr>
              <a:t> </a:t>
            </a:r>
            <a:endParaRPr lang="en-GB" sz="1400">
              <a:solidFill>
                <a:srgbClr val="000000"/>
              </a:solidFill>
              <a:latin typeface="Neo Sans Pro" panose="020B0504030504040204" pitchFamily="34" charset="0"/>
            </a:endParaRPr>
          </a:p>
        </p:txBody>
      </p:sp>
      <p:sp>
        <p:nvSpPr>
          <p:cNvPr id="9" name="TextBox 8">
            <a:extLst>
              <a:ext uri="{FF2B5EF4-FFF2-40B4-BE49-F238E27FC236}">
                <a16:creationId xmlns:a16="http://schemas.microsoft.com/office/drawing/2014/main" id="{A4F1A41C-E58B-3D15-FD50-BE9D6675A91E}"/>
              </a:ext>
            </a:extLst>
          </p:cNvPr>
          <p:cNvSpPr txBox="1"/>
          <p:nvPr/>
        </p:nvSpPr>
        <p:spPr>
          <a:xfrm>
            <a:off x="1010233" y="4983045"/>
            <a:ext cx="2474705" cy="1169551"/>
          </a:xfrm>
          <a:prstGeom prst="rect">
            <a:avLst/>
          </a:prstGeom>
          <a:noFill/>
        </p:spPr>
        <p:txBody>
          <a:bodyPr wrap="square" rtlCol="0">
            <a:spAutoFit/>
          </a:bodyPr>
          <a:lstStyle/>
          <a:p>
            <a:r>
              <a:rPr lang="en-GB" sz="1400" b="1">
                <a:solidFill>
                  <a:srgbClr val="000000"/>
                </a:solidFill>
                <a:latin typeface="Neo Sans Pro" panose="020B0504030504040204" pitchFamily="34" charset="0"/>
              </a:rPr>
              <a:t>Edinburgh </a:t>
            </a:r>
            <a:r>
              <a:rPr lang="en-GB" sz="1400" b="1" err="1">
                <a:solidFill>
                  <a:srgbClr val="000000"/>
                </a:solidFill>
                <a:latin typeface="Neo Sans Pro" panose="020B0504030504040204" pitchFamily="34" charset="0"/>
              </a:rPr>
              <a:t>Kiltwalk</a:t>
            </a:r>
            <a:r>
              <a:rPr lang="en-GB" sz="1400" b="1">
                <a:solidFill>
                  <a:srgbClr val="000000"/>
                </a:solidFill>
                <a:latin typeface="Neo Sans Pro" panose="020B0504030504040204" pitchFamily="34" charset="0"/>
              </a:rPr>
              <a:t> 2026</a:t>
            </a:r>
            <a:endParaRPr lang="en-GB" sz="1400" b="1" i="0">
              <a:solidFill>
                <a:srgbClr val="000000"/>
              </a:solidFill>
              <a:effectLst/>
              <a:latin typeface="Neo Sans Pro" panose="020B0504030504040204" pitchFamily="34" charset="0"/>
            </a:endParaRPr>
          </a:p>
          <a:p>
            <a:pPr marL="285750" indent="-285750">
              <a:buFont typeface="Arial" panose="020B0604020202020204" pitchFamily="34" charset="0"/>
              <a:buChar char="•"/>
            </a:pPr>
            <a:r>
              <a:rPr lang="en-GB" sz="1400">
                <a:solidFill>
                  <a:srgbClr val="000000"/>
                </a:solidFill>
                <a:latin typeface="Neo Sans Pro" panose="020B0504030504040204" pitchFamily="34" charset="0"/>
              </a:rPr>
              <a:t>13 September 2026</a:t>
            </a:r>
          </a:p>
          <a:p>
            <a:pPr marL="285750" indent="-285750">
              <a:buFont typeface="Arial" panose="020B0604020202020204" pitchFamily="34" charset="0"/>
              <a:buChar char="•"/>
            </a:pPr>
            <a:r>
              <a:rPr lang="en-GB" sz="1400">
                <a:solidFill>
                  <a:srgbClr val="000000"/>
                </a:solidFill>
                <a:latin typeface="Neo Sans Pro" panose="020B0504030504040204" pitchFamily="34" charset="0"/>
              </a:rPr>
              <a:t>Reg fee: £20</a:t>
            </a:r>
          </a:p>
          <a:p>
            <a:pPr marL="285750" indent="-285750">
              <a:buFont typeface="Arial" panose="020B0604020202020204" pitchFamily="34" charset="0"/>
              <a:buChar char="•"/>
            </a:pPr>
            <a:r>
              <a:rPr lang="en-GB" sz="1400">
                <a:solidFill>
                  <a:srgbClr val="000000"/>
                </a:solidFill>
                <a:latin typeface="Neo Sans Pro" panose="020B0504030504040204" pitchFamily="34" charset="0"/>
              </a:rPr>
              <a:t>Fundraising target: Do your best for EIC</a:t>
            </a:r>
            <a:endParaRPr lang="en-GB" sz="1600">
              <a:solidFill>
                <a:srgbClr val="000000"/>
              </a:solidFill>
              <a:latin typeface="Neo Sans Pro" panose="020B0504030504040204" pitchFamily="34" charset="0"/>
            </a:endParaRPr>
          </a:p>
        </p:txBody>
      </p:sp>
      <p:grpSp>
        <p:nvGrpSpPr>
          <p:cNvPr id="17" name="Group 16">
            <a:extLst>
              <a:ext uri="{FF2B5EF4-FFF2-40B4-BE49-F238E27FC236}">
                <a16:creationId xmlns:a16="http://schemas.microsoft.com/office/drawing/2014/main" id="{D698DC2E-CBA5-908E-BDBC-9949D9C5831A}"/>
              </a:ext>
            </a:extLst>
          </p:cNvPr>
          <p:cNvGrpSpPr/>
          <p:nvPr/>
        </p:nvGrpSpPr>
        <p:grpSpPr>
          <a:xfrm>
            <a:off x="4131734" y="3481066"/>
            <a:ext cx="2392242" cy="2407373"/>
            <a:chOff x="1133314" y="3522671"/>
            <a:chExt cx="2392242" cy="2407373"/>
          </a:xfrm>
        </p:grpSpPr>
        <p:sp>
          <p:nvSpPr>
            <p:cNvPr id="19" name="TextBox 18">
              <a:extLst>
                <a:ext uri="{FF2B5EF4-FFF2-40B4-BE49-F238E27FC236}">
                  <a16:creationId xmlns:a16="http://schemas.microsoft.com/office/drawing/2014/main" id="{826C7232-833E-2D4A-2376-8825F55988CE}"/>
                </a:ext>
              </a:extLst>
            </p:cNvPr>
            <p:cNvSpPr txBox="1"/>
            <p:nvPr/>
          </p:nvSpPr>
          <p:spPr>
            <a:xfrm>
              <a:off x="1133314" y="5191380"/>
              <a:ext cx="2392242" cy="738664"/>
            </a:xfrm>
            <a:prstGeom prst="rect">
              <a:avLst/>
            </a:prstGeom>
            <a:noFill/>
          </p:spPr>
          <p:txBody>
            <a:bodyPr wrap="square" rtlCol="0">
              <a:spAutoFit/>
            </a:bodyPr>
            <a:lstStyle/>
            <a:p>
              <a:r>
                <a:rPr lang="en-GB" sz="1400" b="1">
                  <a:solidFill>
                    <a:srgbClr val="000000"/>
                  </a:solidFill>
                  <a:latin typeface="Neo Sans Pro" panose="020B0504030504040204" pitchFamily="34" charset="0"/>
                </a:rPr>
                <a:t>1</a:t>
              </a:r>
              <a:r>
                <a:rPr lang="en-GB" sz="1400" b="1" baseline="30000">
                  <a:solidFill>
                    <a:srgbClr val="000000"/>
                  </a:solidFill>
                  <a:latin typeface="Neo Sans Pro" panose="020B0504030504040204" pitchFamily="34" charset="0"/>
                </a:rPr>
                <a:t>st</a:t>
              </a:r>
              <a:r>
                <a:rPr lang="en-GB" sz="1400" b="1">
                  <a:solidFill>
                    <a:srgbClr val="000000"/>
                  </a:solidFill>
                  <a:latin typeface="Neo Sans Pro" panose="020B0504030504040204" pitchFamily="34" charset="0"/>
                </a:rPr>
                <a:t>-10</a:t>
              </a:r>
              <a:r>
                <a:rPr lang="en-GB" sz="1400" b="1" baseline="30000">
                  <a:solidFill>
                    <a:srgbClr val="000000"/>
                  </a:solidFill>
                  <a:latin typeface="Neo Sans Pro" panose="020B0504030504040204" pitchFamily="34" charset="0"/>
                </a:rPr>
                <a:t>th</a:t>
              </a:r>
              <a:r>
                <a:rPr lang="en-GB" sz="1400" b="1">
                  <a:solidFill>
                    <a:srgbClr val="000000"/>
                  </a:solidFill>
                  <a:latin typeface="Neo Sans Pro" panose="020B0504030504040204" pitchFamily="34" charset="0"/>
                </a:rPr>
                <a:t> October 2026</a:t>
              </a:r>
              <a:endParaRPr lang="en-GB" sz="1400" b="1" i="0">
                <a:solidFill>
                  <a:srgbClr val="000000"/>
                </a:solidFill>
                <a:effectLst/>
                <a:latin typeface="Neo Sans Pro" panose="020B0504030504040204" pitchFamily="34" charset="0"/>
              </a:endParaRPr>
            </a:p>
            <a:p>
              <a:pPr marL="285750" indent="-285750">
                <a:buFont typeface="Arial" panose="020B0604020202020204" pitchFamily="34" charset="0"/>
                <a:buChar char="•"/>
              </a:pPr>
              <a:r>
                <a:rPr lang="en-GB" sz="1400">
                  <a:solidFill>
                    <a:srgbClr val="000000"/>
                  </a:solidFill>
                  <a:latin typeface="Neo Sans Pro" panose="020B0504030504040204" pitchFamily="34" charset="0"/>
                </a:rPr>
                <a:t>Reg Fee: £600</a:t>
              </a:r>
            </a:p>
            <a:p>
              <a:pPr marL="285750" indent="-285750">
                <a:buFont typeface="Arial" panose="020B0604020202020204" pitchFamily="34" charset="0"/>
                <a:buChar char="•"/>
              </a:pPr>
              <a:r>
                <a:rPr lang="en-GB" sz="1400">
                  <a:solidFill>
                    <a:srgbClr val="000000"/>
                  </a:solidFill>
                  <a:latin typeface="Neo Sans Pro" panose="020B0504030504040204" pitchFamily="34" charset="0"/>
                </a:rPr>
                <a:t>Fundraising Target: £5k</a:t>
              </a:r>
            </a:p>
          </p:txBody>
        </p:sp>
        <p:pic>
          <p:nvPicPr>
            <p:cNvPr id="22" name="Picture 21">
              <a:extLst>
                <a:ext uri="{FF2B5EF4-FFF2-40B4-BE49-F238E27FC236}">
                  <a16:creationId xmlns:a16="http://schemas.microsoft.com/office/drawing/2014/main" id="{1117DEDC-10ED-CC7C-0445-253FE3509347}"/>
                </a:ext>
              </a:extLst>
            </p:cNvPr>
            <p:cNvPicPr>
              <a:picLocks noChangeAspect="1"/>
            </p:cNvPicPr>
            <p:nvPr/>
          </p:nvPicPr>
          <p:blipFill>
            <a:blip r:embed="rId7"/>
            <a:stretch>
              <a:fillRect/>
            </a:stretch>
          </p:blipFill>
          <p:spPr>
            <a:xfrm>
              <a:off x="1154030" y="3522671"/>
              <a:ext cx="2167262" cy="1602558"/>
            </a:xfrm>
            <a:prstGeom prst="rect">
              <a:avLst/>
            </a:prstGeom>
          </p:spPr>
        </p:pic>
      </p:grpSp>
      <p:pic>
        <p:nvPicPr>
          <p:cNvPr id="23" name="Picture 2" descr="Kiltwalk - ShelterBox">
            <a:extLst>
              <a:ext uri="{FF2B5EF4-FFF2-40B4-BE49-F238E27FC236}">
                <a16:creationId xmlns:a16="http://schemas.microsoft.com/office/drawing/2014/main" id="{022B11CC-99BB-00B9-E6D9-C82D56FF03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5837" y="3429000"/>
            <a:ext cx="2922881" cy="1466312"/>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C35D8000-6D3D-D107-552C-91651383ACC0}"/>
              </a:ext>
            </a:extLst>
          </p:cNvPr>
          <p:cNvGrpSpPr/>
          <p:nvPr/>
        </p:nvGrpSpPr>
        <p:grpSpPr>
          <a:xfrm>
            <a:off x="4056874" y="990878"/>
            <a:ext cx="2654549" cy="2371681"/>
            <a:chOff x="1012347" y="3436534"/>
            <a:chExt cx="2654549" cy="2371681"/>
          </a:xfrm>
        </p:grpSpPr>
        <p:sp>
          <p:nvSpPr>
            <p:cNvPr id="8" name="TextBox 7">
              <a:extLst>
                <a:ext uri="{FF2B5EF4-FFF2-40B4-BE49-F238E27FC236}">
                  <a16:creationId xmlns:a16="http://schemas.microsoft.com/office/drawing/2014/main" id="{6C5BBA0F-90A5-C889-CEF8-8D65A8705A52}"/>
                </a:ext>
              </a:extLst>
            </p:cNvPr>
            <p:cNvSpPr txBox="1"/>
            <p:nvPr/>
          </p:nvSpPr>
          <p:spPr>
            <a:xfrm>
              <a:off x="1012347" y="5069551"/>
              <a:ext cx="2654549" cy="738664"/>
            </a:xfrm>
            <a:prstGeom prst="rect">
              <a:avLst/>
            </a:prstGeom>
            <a:noFill/>
          </p:spPr>
          <p:txBody>
            <a:bodyPr wrap="square" rtlCol="0">
              <a:spAutoFit/>
            </a:bodyPr>
            <a:lstStyle/>
            <a:p>
              <a:r>
                <a:rPr lang="en-GB" sz="1400" b="1">
                  <a:solidFill>
                    <a:srgbClr val="000000"/>
                  </a:solidFill>
                  <a:latin typeface="Neo Sans Pro" panose="020B0504030504040204" pitchFamily="34" charset="0"/>
                </a:rPr>
                <a:t>8</a:t>
              </a:r>
              <a:r>
                <a:rPr lang="en-GB" sz="1400" b="1" baseline="30000">
                  <a:solidFill>
                    <a:srgbClr val="000000"/>
                  </a:solidFill>
                  <a:latin typeface="Neo Sans Pro" panose="020B0504030504040204" pitchFamily="34" charset="0"/>
                </a:rPr>
                <a:t>th</a:t>
              </a:r>
              <a:r>
                <a:rPr lang="en-GB" sz="1400" b="1">
                  <a:solidFill>
                    <a:srgbClr val="000000"/>
                  </a:solidFill>
                  <a:latin typeface="Neo Sans Pro" panose="020B0504030504040204" pitchFamily="34" charset="0"/>
                </a:rPr>
                <a:t> May 2026</a:t>
              </a:r>
              <a:endParaRPr lang="en-GB" sz="1400" b="1" i="0">
                <a:solidFill>
                  <a:srgbClr val="000000"/>
                </a:solidFill>
                <a:effectLst/>
                <a:latin typeface="Neo Sans Pro" panose="020B0504030504040204" pitchFamily="34" charset="0"/>
              </a:endParaRPr>
            </a:p>
            <a:p>
              <a:pPr marL="285750" indent="-285750">
                <a:buFont typeface="Arial" panose="020B0604020202020204" pitchFamily="34" charset="0"/>
                <a:buChar char="•"/>
              </a:pPr>
              <a:r>
                <a:rPr lang="en-GB" sz="1400">
                  <a:solidFill>
                    <a:srgbClr val="000000"/>
                  </a:solidFill>
                  <a:latin typeface="Neo Sans Pro" panose="020B0504030504040204" pitchFamily="34" charset="0"/>
                </a:rPr>
                <a:t>Reg Fee: £100</a:t>
              </a:r>
            </a:p>
            <a:p>
              <a:pPr marL="285750" indent="-285750">
                <a:buFont typeface="Arial" panose="020B0604020202020204" pitchFamily="34" charset="0"/>
                <a:buChar char="•"/>
              </a:pPr>
              <a:r>
                <a:rPr lang="en-GB" sz="1400">
                  <a:solidFill>
                    <a:srgbClr val="000000"/>
                  </a:solidFill>
                  <a:latin typeface="Neo Sans Pro" panose="020B0504030504040204" pitchFamily="34" charset="0"/>
                </a:rPr>
                <a:t>Fundraising Target: £500</a:t>
              </a:r>
            </a:p>
          </p:txBody>
        </p:sp>
        <p:pic>
          <p:nvPicPr>
            <p:cNvPr id="4" name="Picture 3">
              <a:extLst>
                <a:ext uri="{FF2B5EF4-FFF2-40B4-BE49-F238E27FC236}">
                  <a16:creationId xmlns:a16="http://schemas.microsoft.com/office/drawing/2014/main" id="{D3937DC1-5436-3F91-B41B-5B6069F66DFA}"/>
                </a:ext>
              </a:extLst>
            </p:cNvPr>
            <p:cNvPicPr>
              <a:picLocks noChangeAspect="1"/>
            </p:cNvPicPr>
            <p:nvPr/>
          </p:nvPicPr>
          <p:blipFill>
            <a:blip r:embed="rId9"/>
            <a:stretch>
              <a:fillRect/>
            </a:stretch>
          </p:blipFill>
          <p:spPr>
            <a:xfrm>
              <a:off x="1107923" y="3436534"/>
              <a:ext cx="2167262" cy="1602357"/>
            </a:xfrm>
            <a:prstGeom prst="rect">
              <a:avLst/>
            </a:prstGeom>
          </p:spPr>
        </p:pic>
      </p:grpSp>
    </p:spTree>
    <p:extLst>
      <p:ext uri="{BB962C8B-B14F-4D97-AF65-F5344CB8AC3E}">
        <p14:creationId xmlns:p14="http://schemas.microsoft.com/office/powerpoint/2010/main" val="5613520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company's support scheme&#10;&#10;AI-generated content may be incorrect.">
            <a:extLst>
              <a:ext uri="{FF2B5EF4-FFF2-40B4-BE49-F238E27FC236}">
                <a16:creationId xmlns:a16="http://schemas.microsoft.com/office/drawing/2014/main" id="{932207D5-361E-06C7-5795-E84A2B4A77C6}"/>
              </a:ext>
            </a:extLst>
          </p:cNvPr>
          <p:cNvPicPr>
            <a:picLocks noChangeAspect="1"/>
          </p:cNvPicPr>
          <p:nvPr/>
        </p:nvPicPr>
        <p:blipFill>
          <a:blip r:embed="rId3">
            <a:extLst>
              <a:ext uri="{28A0092B-C50C-407E-A947-70E740481C1C}">
                <a14:useLocalDpi xmlns:a14="http://schemas.microsoft.com/office/drawing/2010/main" val="0"/>
              </a:ext>
            </a:extLst>
          </a:blip>
          <a:srcRect l="1748" r="1852"/>
          <a:stretch/>
        </p:blipFill>
        <p:spPr>
          <a:xfrm>
            <a:off x="0" y="0"/>
            <a:ext cx="12205063" cy="6857999"/>
          </a:xfrm>
          <a:prstGeom prst="rect">
            <a:avLst/>
          </a:prstGeom>
        </p:spPr>
      </p:pic>
    </p:spTree>
    <p:extLst>
      <p:ext uri="{BB962C8B-B14F-4D97-AF65-F5344CB8AC3E}">
        <p14:creationId xmlns:p14="http://schemas.microsoft.com/office/powerpoint/2010/main" val="1809564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E1E6C-9CCF-E5AE-69F2-2D322423AAB2}"/>
            </a:ext>
          </a:extLst>
        </p:cNvPr>
        <p:cNvGrpSpPr/>
        <p:nvPr/>
      </p:nvGrpSpPr>
      <p:grpSpPr>
        <a:xfrm>
          <a:off x="0" y="0"/>
          <a:ext cx="0" cy="0"/>
          <a:chOff x="0" y="0"/>
          <a:chExt cx="0" cy="0"/>
        </a:xfrm>
      </p:grpSpPr>
      <p:pic>
        <p:nvPicPr>
          <p:cNvPr id="5" name="Picture 4" descr="A poster for a lottery&#10;&#10;Description automatically generated">
            <a:extLst>
              <a:ext uri="{FF2B5EF4-FFF2-40B4-BE49-F238E27FC236}">
                <a16:creationId xmlns:a16="http://schemas.microsoft.com/office/drawing/2014/main" id="{E9F446B5-76D8-4BAD-ABB5-05E46CD1CAEE}"/>
              </a:ext>
            </a:extLst>
          </p:cNvPr>
          <p:cNvPicPr>
            <a:picLocks noChangeAspect="1"/>
          </p:cNvPicPr>
          <p:nvPr/>
        </p:nvPicPr>
        <p:blipFill>
          <a:blip r:embed="rId2">
            <a:extLst>
              <a:ext uri="{28A0092B-C50C-407E-A947-70E740481C1C}">
                <a14:useLocalDpi xmlns:a14="http://schemas.microsoft.com/office/drawing/2010/main" val="0"/>
              </a:ext>
            </a:extLst>
          </a:blip>
          <a:srcRect l="231" t="1" r="-19" b="1"/>
          <a:stretch/>
        </p:blipFill>
        <p:spPr>
          <a:xfrm>
            <a:off x="-78659" y="-1"/>
            <a:ext cx="12437806" cy="6858001"/>
          </a:xfrm>
          <a:prstGeom prst="rect">
            <a:avLst/>
          </a:prstGeom>
        </p:spPr>
      </p:pic>
    </p:spTree>
    <p:extLst>
      <p:ext uri="{BB962C8B-B14F-4D97-AF65-F5344CB8AC3E}">
        <p14:creationId xmlns:p14="http://schemas.microsoft.com/office/powerpoint/2010/main" val="601910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A diagram of a company's support&#10;&#10;AI-generated content may be incorrect.">
            <a:extLst>
              <a:ext uri="{FF2B5EF4-FFF2-40B4-BE49-F238E27FC236}">
                <a16:creationId xmlns:a16="http://schemas.microsoft.com/office/drawing/2014/main" id="{60044814-2429-AF31-C1BC-1AE61FA659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48794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A diagram of an event&#10;&#10;Description automatically generated">
            <a:extLst>
              <a:ext uri="{FF2B5EF4-FFF2-40B4-BE49-F238E27FC236}">
                <a16:creationId xmlns:a16="http://schemas.microsoft.com/office/drawing/2014/main" id="{A28C105F-5F36-628F-2E5F-D6B0CBDD21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1" cy="6858001"/>
          </a:xfrm>
          <a:prstGeom prst="rect">
            <a:avLst/>
          </a:prstGeom>
        </p:spPr>
      </p:pic>
    </p:spTree>
    <p:extLst>
      <p:ext uri="{BB962C8B-B14F-4D97-AF65-F5344CB8AC3E}">
        <p14:creationId xmlns:p14="http://schemas.microsoft.com/office/powerpoint/2010/main" val="2678595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0404C-3275-CB52-9D4B-33B918281D7E}"/>
            </a:ext>
          </a:extLst>
        </p:cNvPr>
        <p:cNvGrpSpPr/>
        <p:nvPr/>
      </p:nvGrpSpPr>
      <p:grpSpPr>
        <a:xfrm>
          <a:off x="0" y="0"/>
          <a:ext cx="0" cy="0"/>
          <a:chOff x="0" y="0"/>
          <a:chExt cx="0" cy="0"/>
        </a:xfrm>
      </p:grpSpPr>
      <p:pic>
        <p:nvPicPr>
          <p:cNvPr id="3" name="Picture 2" descr="A hand holding a light bulb&#10;&#10;Description automatically generated">
            <a:extLst>
              <a:ext uri="{FF2B5EF4-FFF2-40B4-BE49-F238E27FC236}">
                <a16:creationId xmlns:a16="http://schemas.microsoft.com/office/drawing/2014/main" id="{1C79D2E2-1F42-DEFE-702A-2284D3E1DA70}"/>
              </a:ext>
            </a:extLst>
          </p:cNvPr>
          <p:cNvPicPr>
            <a:picLocks noChangeAspect="1"/>
          </p:cNvPicPr>
          <p:nvPr/>
        </p:nvPicPr>
        <p:blipFill>
          <a:blip r:embed="rId3">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0539284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CDB23-1A6F-3C52-7AFB-C35356BFF70A}"/>
            </a:ext>
          </a:extLst>
        </p:cNvPr>
        <p:cNvGrpSpPr/>
        <p:nvPr/>
      </p:nvGrpSpPr>
      <p:grpSpPr>
        <a:xfrm>
          <a:off x="0" y="0"/>
          <a:ext cx="0" cy="0"/>
          <a:chOff x="0" y="0"/>
          <a:chExt cx="0" cy="0"/>
        </a:xfrm>
      </p:grpSpPr>
      <p:pic>
        <p:nvPicPr>
          <p:cNvPr id="12" name="Picture 11" descr="A white background with colorful lines&#10;&#10;Description automatically generated">
            <a:extLst>
              <a:ext uri="{FF2B5EF4-FFF2-40B4-BE49-F238E27FC236}">
                <a16:creationId xmlns:a16="http://schemas.microsoft.com/office/drawing/2014/main" id="{3BDF411E-10EF-0E7A-9773-AAC4D0C06DA3}"/>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BA8CF08-6846-BD06-D47B-0C756DDEEF8F}"/>
              </a:ext>
            </a:extLst>
          </p:cNvPr>
          <p:cNvSpPr txBox="1"/>
          <p:nvPr/>
        </p:nvSpPr>
        <p:spPr>
          <a:xfrm>
            <a:off x="881709" y="108394"/>
            <a:ext cx="6094476" cy="461665"/>
          </a:xfrm>
          <a:prstGeom prst="rect">
            <a:avLst/>
          </a:prstGeom>
          <a:noFill/>
        </p:spPr>
        <p:txBody>
          <a:bodyPr wrap="square">
            <a:spAutoFit/>
          </a:bodyPr>
          <a:lstStyle/>
          <a:p>
            <a:r>
              <a:rPr lang="en-US" sz="2400" b="1">
                <a:solidFill>
                  <a:srgbClr val="E6471C"/>
                </a:solidFill>
                <a:latin typeface="Neo Sans Pro" panose="020B0504030504040204" pitchFamily="34" charset="0"/>
              </a:rPr>
              <a:t>Resources</a:t>
            </a:r>
            <a:endParaRPr lang="en-US" sz="2400" b="1" i="0" u="none" strike="noStrike">
              <a:solidFill>
                <a:srgbClr val="E6471C"/>
              </a:solidFill>
              <a:effectLst/>
              <a:latin typeface="Neo Sans Pro" panose="020B0504030504040204" pitchFamily="34" charset="0"/>
            </a:endParaRPr>
          </a:p>
        </p:txBody>
      </p:sp>
      <p:grpSp>
        <p:nvGrpSpPr>
          <p:cNvPr id="8" name="Group 7">
            <a:extLst>
              <a:ext uri="{FF2B5EF4-FFF2-40B4-BE49-F238E27FC236}">
                <a16:creationId xmlns:a16="http://schemas.microsoft.com/office/drawing/2014/main" id="{3B7289BB-79DB-6CB2-2496-65FEB126A976}"/>
              </a:ext>
            </a:extLst>
          </p:cNvPr>
          <p:cNvGrpSpPr/>
          <p:nvPr/>
        </p:nvGrpSpPr>
        <p:grpSpPr>
          <a:xfrm>
            <a:off x="4915307" y="686081"/>
            <a:ext cx="3020135" cy="3279113"/>
            <a:chOff x="7745507" y="1116893"/>
            <a:chExt cx="3020135" cy="3279113"/>
          </a:xfrm>
        </p:grpSpPr>
        <p:pic>
          <p:nvPicPr>
            <p:cNvPr id="1028" name="Picture 4">
              <a:extLst>
                <a:ext uri="{FF2B5EF4-FFF2-40B4-BE49-F238E27FC236}">
                  <a16:creationId xmlns:a16="http://schemas.microsoft.com/office/drawing/2014/main" id="{D1690525-EFD0-FF44-F2A1-040831F1D5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595" t="8411" r="30037" b="8100"/>
            <a:stretch/>
          </p:blipFill>
          <p:spPr bwMode="auto">
            <a:xfrm>
              <a:off x="7844106" y="1703046"/>
              <a:ext cx="1302097" cy="269296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7BCDABF8-4348-4108-6C7B-FC91A2DEE4C6}"/>
                </a:ext>
              </a:extLst>
            </p:cNvPr>
            <p:cNvSpPr txBox="1"/>
            <p:nvPr/>
          </p:nvSpPr>
          <p:spPr>
            <a:xfrm>
              <a:off x="7745507" y="1116893"/>
              <a:ext cx="3020135" cy="584775"/>
            </a:xfrm>
            <a:prstGeom prst="rect">
              <a:avLst/>
            </a:prstGeom>
            <a:noFill/>
          </p:spPr>
          <p:txBody>
            <a:bodyPr wrap="square" rtlCol="0">
              <a:spAutoFit/>
            </a:bodyPr>
            <a:lstStyle/>
            <a:p>
              <a:r>
                <a:rPr lang="en-GB" sz="1600" b="1">
                  <a:latin typeface="Neo Sans Pro" panose="020B0504030504040204" pitchFamily="34" charset="0"/>
                </a:rPr>
                <a:t>Leaflet –</a:t>
              </a:r>
            </a:p>
            <a:p>
              <a:r>
                <a:rPr lang="en-GB" sz="1600" b="1">
                  <a:latin typeface="Neo Sans Pro" panose="020B0504030504040204" pitchFamily="34" charset="0"/>
                </a:rPr>
                <a:t>printed &amp; digital</a:t>
              </a:r>
            </a:p>
          </p:txBody>
        </p:sp>
      </p:grpSp>
      <p:grpSp>
        <p:nvGrpSpPr>
          <p:cNvPr id="9" name="Group 8">
            <a:extLst>
              <a:ext uri="{FF2B5EF4-FFF2-40B4-BE49-F238E27FC236}">
                <a16:creationId xmlns:a16="http://schemas.microsoft.com/office/drawing/2014/main" id="{DEF04274-26A6-8325-E2AF-5943CF89610A}"/>
              </a:ext>
            </a:extLst>
          </p:cNvPr>
          <p:cNvGrpSpPr/>
          <p:nvPr/>
        </p:nvGrpSpPr>
        <p:grpSpPr>
          <a:xfrm>
            <a:off x="875762" y="3574286"/>
            <a:ext cx="1945368" cy="2202252"/>
            <a:chOff x="9025729" y="807059"/>
            <a:chExt cx="1945368" cy="2202252"/>
          </a:xfrm>
        </p:grpSpPr>
        <p:pic>
          <p:nvPicPr>
            <p:cNvPr id="1026" name="Picture 2">
              <a:extLst>
                <a:ext uri="{FF2B5EF4-FFF2-40B4-BE49-F238E27FC236}">
                  <a16:creationId xmlns:a16="http://schemas.microsoft.com/office/drawing/2014/main" id="{2DECEABA-FE3C-77E4-0FF6-B20ED19E693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875" t="5596" r="6579" b="7382"/>
            <a:stretch/>
          </p:blipFill>
          <p:spPr bwMode="auto">
            <a:xfrm>
              <a:off x="9081721" y="1281606"/>
              <a:ext cx="1718269" cy="1727705"/>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96BFAFEC-7DAB-2006-06C1-7F110D674B27}"/>
                </a:ext>
              </a:extLst>
            </p:cNvPr>
            <p:cNvSpPr txBox="1"/>
            <p:nvPr/>
          </p:nvSpPr>
          <p:spPr>
            <a:xfrm>
              <a:off x="9025729" y="807059"/>
              <a:ext cx="1945368" cy="584775"/>
            </a:xfrm>
            <a:prstGeom prst="rect">
              <a:avLst/>
            </a:prstGeom>
            <a:noFill/>
          </p:spPr>
          <p:txBody>
            <a:bodyPr wrap="square" rtlCol="0">
              <a:spAutoFit/>
            </a:bodyPr>
            <a:lstStyle/>
            <a:p>
              <a:r>
                <a:rPr lang="en-GB" sz="1600" b="1">
                  <a:latin typeface="Neo Sans Pro" panose="020B0504030504040204" pitchFamily="34" charset="0"/>
                </a:rPr>
                <a:t>Wallet card - printed &amp; digital</a:t>
              </a:r>
            </a:p>
          </p:txBody>
        </p:sp>
      </p:grpSp>
      <p:grpSp>
        <p:nvGrpSpPr>
          <p:cNvPr id="7" name="Group 6">
            <a:extLst>
              <a:ext uri="{FF2B5EF4-FFF2-40B4-BE49-F238E27FC236}">
                <a16:creationId xmlns:a16="http://schemas.microsoft.com/office/drawing/2014/main" id="{58D97554-B071-8BBC-F326-26A522A5BA8E}"/>
              </a:ext>
            </a:extLst>
          </p:cNvPr>
          <p:cNvGrpSpPr/>
          <p:nvPr/>
        </p:nvGrpSpPr>
        <p:grpSpPr>
          <a:xfrm>
            <a:off x="2923385" y="3574286"/>
            <a:ext cx="2106282" cy="2551716"/>
            <a:chOff x="7716484" y="3814881"/>
            <a:chExt cx="2106282" cy="2551716"/>
          </a:xfrm>
        </p:grpSpPr>
        <p:pic>
          <p:nvPicPr>
            <p:cNvPr id="1030" name="Picture 6">
              <a:extLst>
                <a:ext uri="{FF2B5EF4-FFF2-40B4-BE49-F238E27FC236}">
                  <a16:creationId xmlns:a16="http://schemas.microsoft.com/office/drawing/2014/main" id="{C3DACEC7-1272-31BF-442F-6A50741F98B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594" t="7386" r="8807" b="8808"/>
            <a:stretch/>
          </p:blipFill>
          <p:spPr bwMode="auto">
            <a:xfrm>
              <a:off x="7785335" y="4331805"/>
              <a:ext cx="2005477" cy="2034792"/>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18F06048-5545-09CA-8A30-36247B5D0D0F}"/>
                </a:ext>
              </a:extLst>
            </p:cNvPr>
            <p:cNvSpPr txBox="1"/>
            <p:nvPr/>
          </p:nvSpPr>
          <p:spPr>
            <a:xfrm>
              <a:off x="7716484" y="3814881"/>
              <a:ext cx="2106282" cy="584775"/>
            </a:xfrm>
            <a:prstGeom prst="rect">
              <a:avLst/>
            </a:prstGeom>
            <a:noFill/>
          </p:spPr>
          <p:txBody>
            <a:bodyPr wrap="square" rtlCol="0">
              <a:spAutoFit/>
            </a:bodyPr>
            <a:lstStyle/>
            <a:p>
              <a:r>
                <a:rPr lang="en-GB" sz="1600" b="1">
                  <a:latin typeface="Neo Sans Pro" panose="020B0504030504040204" pitchFamily="34" charset="0"/>
                </a:rPr>
                <a:t>4 page Wallet card - printed &amp; digital</a:t>
              </a:r>
            </a:p>
          </p:txBody>
        </p:sp>
      </p:grpSp>
      <p:grpSp>
        <p:nvGrpSpPr>
          <p:cNvPr id="6" name="Group 5">
            <a:extLst>
              <a:ext uri="{FF2B5EF4-FFF2-40B4-BE49-F238E27FC236}">
                <a16:creationId xmlns:a16="http://schemas.microsoft.com/office/drawing/2014/main" id="{FC897C7A-89DF-7BB7-7B3B-E827AA98D91D}"/>
              </a:ext>
            </a:extLst>
          </p:cNvPr>
          <p:cNvGrpSpPr/>
          <p:nvPr/>
        </p:nvGrpSpPr>
        <p:grpSpPr>
          <a:xfrm>
            <a:off x="881709" y="707499"/>
            <a:ext cx="3606569" cy="2715904"/>
            <a:chOff x="977614" y="637655"/>
            <a:chExt cx="3606569" cy="2715904"/>
          </a:xfrm>
        </p:grpSpPr>
        <p:pic>
          <p:nvPicPr>
            <p:cNvPr id="18" name="Picture 17">
              <a:extLst>
                <a:ext uri="{FF2B5EF4-FFF2-40B4-BE49-F238E27FC236}">
                  <a16:creationId xmlns:a16="http://schemas.microsoft.com/office/drawing/2014/main" id="{D4CFEB3D-7EF0-F57F-3465-114A36CDF917}"/>
                </a:ext>
              </a:extLst>
            </p:cNvPr>
            <p:cNvPicPr>
              <a:picLocks noChangeAspect="1"/>
            </p:cNvPicPr>
            <p:nvPr/>
          </p:nvPicPr>
          <p:blipFill>
            <a:blip r:embed="rId7"/>
            <a:stretch>
              <a:fillRect/>
            </a:stretch>
          </p:blipFill>
          <p:spPr>
            <a:xfrm>
              <a:off x="1060364" y="1075507"/>
              <a:ext cx="1555990" cy="2199600"/>
            </a:xfrm>
            <a:prstGeom prst="rect">
              <a:avLst/>
            </a:prstGeom>
          </p:spPr>
        </p:pic>
        <p:sp>
          <p:nvSpPr>
            <p:cNvPr id="27" name="TextBox 26">
              <a:extLst>
                <a:ext uri="{FF2B5EF4-FFF2-40B4-BE49-F238E27FC236}">
                  <a16:creationId xmlns:a16="http://schemas.microsoft.com/office/drawing/2014/main" id="{DE2F5CCE-2691-C0A1-AB72-6D2066F1A067}"/>
                </a:ext>
              </a:extLst>
            </p:cNvPr>
            <p:cNvSpPr txBox="1"/>
            <p:nvPr/>
          </p:nvSpPr>
          <p:spPr>
            <a:xfrm>
              <a:off x="977614" y="637655"/>
              <a:ext cx="3431076" cy="338554"/>
            </a:xfrm>
            <a:prstGeom prst="rect">
              <a:avLst/>
            </a:prstGeom>
            <a:noFill/>
          </p:spPr>
          <p:txBody>
            <a:bodyPr wrap="square" rtlCol="0">
              <a:spAutoFit/>
            </a:bodyPr>
            <a:lstStyle/>
            <a:p>
              <a:r>
                <a:rPr lang="en-GB" sz="1600" b="1">
                  <a:latin typeface="Neo Sans Pro" panose="020B0504030504040204" pitchFamily="34" charset="0"/>
                </a:rPr>
                <a:t>Posters – printed &amp; digital</a:t>
              </a:r>
            </a:p>
          </p:txBody>
        </p:sp>
        <p:pic>
          <p:nvPicPr>
            <p:cNvPr id="16" name="Picture 15">
              <a:extLst>
                <a:ext uri="{FF2B5EF4-FFF2-40B4-BE49-F238E27FC236}">
                  <a16:creationId xmlns:a16="http://schemas.microsoft.com/office/drawing/2014/main" id="{7A660266-CE47-74A1-5DE3-6E4623943FA3}"/>
                </a:ext>
              </a:extLst>
            </p:cNvPr>
            <p:cNvPicPr>
              <a:picLocks noChangeAspect="1"/>
            </p:cNvPicPr>
            <p:nvPr/>
          </p:nvPicPr>
          <p:blipFill>
            <a:blip r:embed="rId8"/>
            <a:stretch>
              <a:fillRect/>
            </a:stretch>
          </p:blipFill>
          <p:spPr>
            <a:xfrm>
              <a:off x="2076250" y="1123752"/>
              <a:ext cx="1540800" cy="2196350"/>
            </a:xfrm>
            <a:prstGeom prst="rect">
              <a:avLst/>
            </a:prstGeom>
          </p:spPr>
        </p:pic>
        <p:pic>
          <p:nvPicPr>
            <p:cNvPr id="22" name="Picture 21">
              <a:extLst>
                <a:ext uri="{FF2B5EF4-FFF2-40B4-BE49-F238E27FC236}">
                  <a16:creationId xmlns:a16="http://schemas.microsoft.com/office/drawing/2014/main" id="{041E6B80-67E6-0CEF-24AE-2F8F637E0D5D}"/>
                </a:ext>
              </a:extLst>
            </p:cNvPr>
            <p:cNvPicPr>
              <a:picLocks noChangeAspect="1"/>
            </p:cNvPicPr>
            <p:nvPr/>
          </p:nvPicPr>
          <p:blipFill>
            <a:blip r:embed="rId9"/>
            <a:stretch>
              <a:fillRect/>
            </a:stretch>
          </p:blipFill>
          <p:spPr>
            <a:xfrm>
              <a:off x="3043383" y="1160550"/>
              <a:ext cx="1540800" cy="2193009"/>
            </a:xfrm>
            <a:prstGeom prst="rect">
              <a:avLst/>
            </a:prstGeom>
          </p:spPr>
        </p:pic>
      </p:grpSp>
      <p:sp>
        <p:nvSpPr>
          <p:cNvPr id="4" name="TextBox 3">
            <a:extLst>
              <a:ext uri="{FF2B5EF4-FFF2-40B4-BE49-F238E27FC236}">
                <a16:creationId xmlns:a16="http://schemas.microsoft.com/office/drawing/2014/main" id="{FBE61753-9864-4A32-46CA-5A651C68BF1A}"/>
              </a:ext>
            </a:extLst>
          </p:cNvPr>
          <p:cNvSpPr txBox="1"/>
          <p:nvPr/>
        </p:nvSpPr>
        <p:spPr>
          <a:xfrm>
            <a:off x="7534355" y="686081"/>
            <a:ext cx="3854985" cy="646331"/>
          </a:xfrm>
          <a:prstGeom prst="rect">
            <a:avLst/>
          </a:prstGeom>
          <a:noFill/>
        </p:spPr>
        <p:txBody>
          <a:bodyPr wrap="square" rtlCol="0">
            <a:spAutoFit/>
          </a:bodyPr>
          <a:lstStyle/>
          <a:p>
            <a:r>
              <a:rPr lang="en-GB" b="1">
                <a:solidFill>
                  <a:srgbClr val="000000"/>
                </a:solidFill>
                <a:latin typeface="Neo Sans Pro" panose="020B0504030504040204" pitchFamily="34" charset="0"/>
              </a:rPr>
              <a:t>Online portal for print materials:</a:t>
            </a:r>
            <a:endParaRPr lang="en-GB">
              <a:solidFill>
                <a:srgbClr val="000000"/>
              </a:solidFill>
              <a:latin typeface="Neo Sans Pro" panose="020B0504030504040204" pitchFamily="34" charset="0"/>
            </a:endParaRPr>
          </a:p>
          <a:p>
            <a:r>
              <a:rPr lang="en-GB" b="1">
                <a:latin typeface="Neo Sans Pro" panose="020B0504030504040204"/>
                <a:hlinkClick r:id="rId10" tooltip="https://eic.pdsplus.co.uk/"/>
              </a:rPr>
              <a:t>https://eic.pdsplus.co.uk/</a:t>
            </a:r>
            <a:endParaRPr lang="en-GB" b="1">
              <a:solidFill>
                <a:srgbClr val="000000"/>
              </a:solidFill>
              <a:latin typeface="Neo Sans Pro" panose="020B0504030504040204"/>
            </a:endParaRPr>
          </a:p>
        </p:txBody>
      </p:sp>
      <p:sp>
        <p:nvSpPr>
          <p:cNvPr id="20" name="TextBox 19">
            <a:extLst>
              <a:ext uri="{FF2B5EF4-FFF2-40B4-BE49-F238E27FC236}">
                <a16:creationId xmlns:a16="http://schemas.microsoft.com/office/drawing/2014/main" id="{2A3F3D05-4D23-1780-A8A5-823D65666BBF}"/>
              </a:ext>
            </a:extLst>
          </p:cNvPr>
          <p:cNvSpPr txBox="1"/>
          <p:nvPr/>
        </p:nvSpPr>
        <p:spPr>
          <a:xfrm>
            <a:off x="7534355" y="1495272"/>
            <a:ext cx="3340937" cy="923330"/>
          </a:xfrm>
          <a:prstGeom prst="rect">
            <a:avLst/>
          </a:prstGeom>
          <a:noFill/>
        </p:spPr>
        <p:txBody>
          <a:bodyPr wrap="square" rtlCol="0">
            <a:spAutoFit/>
          </a:bodyPr>
          <a:lstStyle/>
          <a:p>
            <a:r>
              <a:rPr lang="en-GB" b="1">
                <a:solidFill>
                  <a:srgbClr val="000000"/>
                </a:solidFill>
                <a:latin typeface="Neo Sans Pro" panose="020B0504030504040204" pitchFamily="34" charset="0"/>
              </a:rPr>
              <a:t>Digital resources:</a:t>
            </a:r>
          </a:p>
          <a:p>
            <a:r>
              <a:rPr lang="en-GB"/>
              <a:t> </a:t>
            </a:r>
            <a:r>
              <a:rPr lang="en-GB">
                <a:hlinkClick r:id="rId11" tooltip="https://electricalcharity.org/marketing-pack/"/>
              </a:rPr>
              <a:t>https://electricalcharity.org/marketing-pack/</a:t>
            </a:r>
            <a:endParaRPr lang="en-GB" b="1">
              <a:solidFill>
                <a:srgbClr val="000000"/>
              </a:solidFill>
              <a:latin typeface="Neo Sans Pro" panose="020B0504030504040204"/>
            </a:endParaRPr>
          </a:p>
        </p:txBody>
      </p:sp>
    </p:spTree>
    <p:extLst>
      <p:ext uri="{BB962C8B-B14F-4D97-AF65-F5344CB8AC3E}">
        <p14:creationId xmlns:p14="http://schemas.microsoft.com/office/powerpoint/2010/main" val="30440218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close-up of a business card&#10;&#10;AI-generated content may be incorrect.">
            <a:extLst>
              <a:ext uri="{FF2B5EF4-FFF2-40B4-BE49-F238E27FC236}">
                <a16:creationId xmlns:a16="http://schemas.microsoft.com/office/drawing/2014/main" id="{0AB30414-58ED-AA64-06C9-2A215DD7826B}"/>
              </a:ext>
            </a:extLst>
          </p:cNvPr>
          <p:cNvPicPr>
            <a:picLocks noChangeAspect="1"/>
          </p:cNvPicPr>
          <p:nvPr/>
        </p:nvPicPr>
        <p:blipFill>
          <a:blip r:embed="rId3">
            <a:extLst>
              <a:ext uri="{28A0092B-C50C-407E-A947-70E740481C1C}">
                <a14:useLocalDpi xmlns:a14="http://schemas.microsoft.com/office/drawing/2010/main" val="0"/>
              </a:ext>
            </a:extLst>
          </a:blip>
          <a:srcRect t="10194" b="10196"/>
          <a:stretch/>
        </p:blipFill>
        <p:spPr>
          <a:xfrm>
            <a:off x="0" y="1"/>
            <a:ext cx="12190476" cy="6858000"/>
          </a:xfrm>
          <a:prstGeom prst="rect">
            <a:avLst/>
          </a:prstGeom>
        </p:spPr>
      </p:pic>
    </p:spTree>
    <p:extLst>
      <p:ext uri="{BB962C8B-B14F-4D97-AF65-F5344CB8AC3E}">
        <p14:creationId xmlns:p14="http://schemas.microsoft.com/office/powerpoint/2010/main" val="2132099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6176824-7946-6969-3841-DD5C101DF4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622"/>
            <a:ext cx="12192000" cy="6894986"/>
            <a:chOff x="0" y="-7622"/>
            <a:chExt cx="12192000" cy="6894986"/>
          </a:xfrm>
        </p:grpSpPr>
        <p:sp>
          <p:nvSpPr>
            <p:cNvPr id="8" name="Rectangle 7">
              <a:extLst>
                <a:ext uri="{FF2B5EF4-FFF2-40B4-BE49-F238E27FC236}">
                  <a16:creationId xmlns:a16="http://schemas.microsoft.com/office/drawing/2014/main" id="{C5675077-BFF1-36B0-EA6D-B4599DBA72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637796C-75D6-BAA5-036C-0E9E7F85B7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BFBD50A-DBB5-04FA-45B9-183C84E4C9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659E1E-0E9F-DC4F-40A9-CFA17EDF7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8217318" y="7059"/>
              <a:ext cx="3974283" cy="6872683"/>
            </a:xfrm>
            <a:prstGeom prst="rect">
              <a:avLst/>
            </a:prstGeom>
            <a:gradFill flip="none" rotWithShape="1">
              <a:gsLst>
                <a:gs pos="0">
                  <a:schemeClr val="accent2">
                    <a:alpha val="64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2" name="Picture 1" descr="A group of people in blue uniforms&#10;&#10;Description automatically generated">
            <a:extLst>
              <a:ext uri="{FF2B5EF4-FFF2-40B4-BE49-F238E27FC236}">
                <a16:creationId xmlns:a16="http://schemas.microsoft.com/office/drawing/2014/main" id="{E410988D-1FD7-6BE1-628F-63ACDF426E4C}"/>
              </a:ext>
            </a:extLst>
          </p:cNvPr>
          <p:cNvPicPr>
            <a:picLocks noChangeAspect="1"/>
          </p:cNvPicPr>
          <p:nvPr/>
        </p:nvPicPr>
        <p:blipFill rotWithShape="1">
          <a:blip r:embed="rId2"/>
          <a:srcRect l="2148" r="1" b="1"/>
          <a:stretch/>
        </p:blipFill>
        <p:spPr>
          <a:xfrm>
            <a:off x="122716" y="115738"/>
            <a:ext cx="11938653" cy="6618898"/>
          </a:xfrm>
          <a:prstGeom prst="rect">
            <a:avLst/>
          </a:prstGeom>
        </p:spPr>
      </p:pic>
    </p:spTree>
    <p:extLst>
      <p:ext uri="{BB962C8B-B14F-4D97-AF65-F5344CB8AC3E}">
        <p14:creationId xmlns:p14="http://schemas.microsoft.com/office/powerpoint/2010/main" val="300262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9A3E28-E488-4398-87C4-97F88F3F2B9E}"/>
              </a:ext>
            </a:extLst>
          </p:cNvPr>
          <p:cNvPicPr>
            <a:picLocks noChangeAspect="1"/>
          </p:cNvPicPr>
          <p:nvPr/>
        </p:nvPicPr>
        <p:blipFill>
          <a:blip r:embed="rId3"/>
          <a:stretch>
            <a:fillRect/>
          </a:stretch>
        </p:blipFill>
        <p:spPr>
          <a:xfrm>
            <a:off x="6089158" y="3423878"/>
            <a:ext cx="13684" cy="10243"/>
          </a:xfrm>
          <a:prstGeom prst="rect">
            <a:avLst/>
          </a:prstGeom>
        </p:spPr>
      </p:pic>
      <p:pic>
        <p:nvPicPr>
          <p:cNvPr id="4" name="Picture 3">
            <a:extLst>
              <a:ext uri="{FF2B5EF4-FFF2-40B4-BE49-F238E27FC236}">
                <a16:creationId xmlns:a16="http://schemas.microsoft.com/office/drawing/2014/main" id="{22D4BEC7-30F6-4EA4-A50C-1C84E4856F84}"/>
              </a:ext>
            </a:extLst>
          </p:cNvPr>
          <p:cNvPicPr>
            <a:picLocks noChangeAspect="1"/>
          </p:cNvPicPr>
          <p:nvPr/>
        </p:nvPicPr>
        <p:blipFill>
          <a:blip r:embed="rId4"/>
          <a:stretch>
            <a:fillRect/>
          </a:stretch>
        </p:blipFill>
        <p:spPr>
          <a:xfrm>
            <a:off x="0" y="0"/>
            <a:ext cx="12218982" cy="6858000"/>
          </a:xfrm>
          <a:prstGeom prst="rect">
            <a:avLst/>
          </a:prstGeom>
        </p:spPr>
      </p:pic>
    </p:spTree>
    <p:extLst>
      <p:ext uri="{BB962C8B-B14F-4D97-AF65-F5344CB8AC3E}">
        <p14:creationId xmlns:p14="http://schemas.microsoft.com/office/powerpoint/2010/main" val="611750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close-up of an electrical panel&#10;&#10;Description automatically generated">
            <a:extLst>
              <a:ext uri="{FF2B5EF4-FFF2-40B4-BE49-F238E27FC236}">
                <a16:creationId xmlns:a16="http://schemas.microsoft.com/office/drawing/2014/main" id="{FE7207BD-2788-0A7F-32D6-F654AFD6D165}"/>
              </a:ext>
            </a:extLst>
          </p:cNvPr>
          <p:cNvPicPr>
            <a:picLocks noChangeAspect="1"/>
          </p:cNvPicPr>
          <p:nvPr/>
        </p:nvPicPr>
        <p:blipFill>
          <a:blip r:embed="rId3"/>
          <a:stretch>
            <a:fillRect/>
          </a:stretch>
        </p:blipFill>
        <p:spPr>
          <a:xfrm>
            <a:off x="11268" y="0"/>
            <a:ext cx="12180732" cy="6864350"/>
          </a:xfrm>
          <a:prstGeom prst="rect">
            <a:avLst/>
          </a:prstGeom>
        </p:spPr>
      </p:pic>
    </p:spTree>
    <p:extLst>
      <p:ext uri="{BB962C8B-B14F-4D97-AF65-F5344CB8AC3E}">
        <p14:creationId xmlns:p14="http://schemas.microsoft.com/office/powerpoint/2010/main" val="42014597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colorful lines&#10;&#10;Description automatically generated">
            <a:extLst>
              <a:ext uri="{FF2B5EF4-FFF2-40B4-BE49-F238E27FC236}">
                <a16:creationId xmlns:a16="http://schemas.microsoft.com/office/drawing/2014/main" id="{84F3A3D6-87D3-29C9-56C2-E24AE84ABA11}"/>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3FAC8C1A-08C3-4E9D-B0DE-34D545DE71B6}"/>
              </a:ext>
            </a:extLst>
          </p:cNvPr>
          <p:cNvSpPr txBox="1"/>
          <p:nvPr/>
        </p:nvSpPr>
        <p:spPr>
          <a:xfrm>
            <a:off x="1265287" y="976490"/>
            <a:ext cx="4750715" cy="3154710"/>
          </a:xfrm>
          <a:prstGeom prst="rect">
            <a:avLst/>
          </a:prstGeom>
          <a:noFill/>
        </p:spPr>
        <p:txBody>
          <a:bodyPr wrap="square" lIns="91440" tIns="45720" rIns="91440" bIns="45720" rtlCol="0" anchor="t">
            <a:spAutoFit/>
          </a:bodyPr>
          <a:lstStyle/>
          <a:p>
            <a:r>
              <a:rPr lang="en-GB" sz="2000" b="1" u="none" strike="noStrike" baseline="0">
                <a:solidFill>
                  <a:srgbClr val="E6471C"/>
                </a:solidFill>
                <a:latin typeface="Neo Sans Pro" panose="020B0504030504040204" pitchFamily="34" charset="0"/>
              </a:rPr>
              <a:t>An industry </a:t>
            </a:r>
            <a:r>
              <a:rPr lang="en-GB" sz="2000" b="1">
                <a:solidFill>
                  <a:srgbClr val="E6471C"/>
                </a:solidFill>
                <a:latin typeface="Neo Sans Pro" panose="020B0504030504040204" pitchFamily="34" charset="0"/>
              </a:rPr>
              <a:t>charity for</a:t>
            </a:r>
            <a:r>
              <a:rPr lang="en-GB" sz="2000" b="1" u="none" strike="noStrike" baseline="0">
                <a:solidFill>
                  <a:srgbClr val="E6471C"/>
                </a:solidFill>
                <a:latin typeface="Neo Sans Pro" panose="020B0504030504040204" pitchFamily="34" charset="0"/>
              </a:rPr>
              <a:t> industry people</a:t>
            </a:r>
            <a:endParaRPr lang="en-US" sz="2000">
              <a:latin typeface="Neo Sans Pro" panose="020B0504030504040204" pitchFamily="34" charset="0"/>
            </a:endParaRPr>
          </a:p>
          <a:p>
            <a:endParaRPr lang="en-GB" sz="1100">
              <a:solidFill>
                <a:srgbClr val="272525"/>
              </a:solidFill>
              <a:latin typeface="Neo Sans Pro" panose="020B0504030504040204" pitchFamily="34" charset="0"/>
            </a:endParaRPr>
          </a:p>
          <a:p>
            <a:endParaRPr lang="en-GB" sz="1100">
              <a:solidFill>
                <a:srgbClr val="272525"/>
              </a:solidFill>
              <a:latin typeface="Neo Sans Pro" panose="020B0504030504040204" pitchFamily="34" charset="0"/>
            </a:endParaRPr>
          </a:p>
          <a:p>
            <a:endParaRPr lang="en-GB" sz="1100">
              <a:solidFill>
                <a:srgbClr val="272525"/>
              </a:solidFill>
              <a:latin typeface="Neo Sans Pro" panose="020B0504030504040204" pitchFamily="34" charset="0"/>
            </a:endParaRPr>
          </a:p>
          <a:p>
            <a:r>
              <a:rPr lang="en-GB" sz="1400">
                <a:effectLst/>
                <a:latin typeface="Neo Sans Pro" panose="020B0504030504040204" pitchFamily="34" charset="0"/>
                <a:cs typeface="Segoe UI"/>
              </a:rPr>
              <a:t>To keep our free and confidential services available to the industry organisations and individuals, to help the Charity in many ways.</a:t>
            </a:r>
          </a:p>
          <a:p>
            <a:pPr algn="l"/>
            <a:endParaRPr lang="en-GB" sz="1400" u="none" strike="noStrike" baseline="0">
              <a:solidFill>
                <a:srgbClr val="272525"/>
              </a:solidFill>
              <a:latin typeface="Neo Sans Pro" panose="020B0504030504040204" pitchFamily="34" charset="0"/>
            </a:endParaRPr>
          </a:p>
          <a:p>
            <a:pPr algn="l"/>
            <a:r>
              <a:rPr lang="en-GB" sz="1400" u="none" strike="noStrike" baseline="0">
                <a:solidFill>
                  <a:srgbClr val="272525"/>
                </a:solidFill>
                <a:latin typeface="Neo Sans Pro" panose="020B0504030504040204" pitchFamily="34" charset="0"/>
              </a:rPr>
              <a:t>This could be financially through participating in, donating to and promoting fundraising initiatives across the sector. It could be through championing the Charity in the sector as an ambassador, ensuring a wide presence in all industries.</a:t>
            </a:r>
            <a:endParaRPr lang="en-GB" sz="1400">
              <a:latin typeface="Neo Sans Pro" panose="020B0504030504040204" pitchFamily="34" charset="0"/>
            </a:endParaRPr>
          </a:p>
        </p:txBody>
      </p:sp>
      <p:sp>
        <p:nvSpPr>
          <p:cNvPr id="3" name="TextBox 2">
            <a:extLst>
              <a:ext uri="{FF2B5EF4-FFF2-40B4-BE49-F238E27FC236}">
                <a16:creationId xmlns:a16="http://schemas.microsoft.com/office/drawing/2014/main" id="{3C26A550-287E-4461-9D80-BF9EA48623A9}"/>
              </a:ext>
            </a:extLst>
          </p:cNvPr>
          <p:cNvSpPr txBox="1"/>
          <p:nvPr/>
        </p:nvSpPr>
        <p:spPr>
          <a:xfrm>
            <a:off x="6487123" y="883113"/>
            <a:ext cx="4652030" cy="4093428"/>
          </a:xfrm>
          <a:prstGeom prst="rect">
            <a:avLst/>
          </a:prstGeom>
          <a:noFill/>
        </p:spPr>
        <p:txBody>
          <a:bodyPr wrap="square" lIns="91440" tIns="45720" rIns="91440" bIns="45720" rtlCol="0" anchor="t">
            <a:spAutoFit/>
          </a:bodyPr>
          <a:lstStyle/>
          <a:p>
            <a:r>
              <a:rPr lang="en-GB" sz="2000" b="1" i="0" u="none" strike="noStrike" baseline="0">
                <a:latin typeface="Neo Sans Pro"/>
              </a:rPr>
              <a:t>How can you support Corporate </a:t>
            </a:r>
            <a:r>
              <a:rPr lang="en-GB" sz="2000" b="1">
                <a:latin typeface="Neo Sans Pro"/>
              </a:rPr>
              <a:t>Social Responsibility</a:t>
            </a:r>
            <a:r>
              <a:rPr lang="en-GB" sz="2000" b="1" u="none" strike="noStrike" baseline="0">
                <a:latin typeface="Neo Sans Pro"/>
              </a:rPr>
              <a:t> (CSR) </a:t>
            </a:r>
            <a:r>
              <a:rPr lang="en-GB" sz="2000" b="1" i="0" u="none" strike="noStrike" baseline="0">
                <a:latin typeface="Neo Sans Pro"/>
              </a:rPr>
              <a:t>in your business</a:t>
            </a:r>
            <a:r>
              <a:rPr lang="en-GB" sz="2000" b="1" u="none" strike="noStrike" baseline="0">
                <a:latin typeface="Neo Sans Pro"/>
              </a:rPr>
              <a:t>?</a:t>
            </a:r>
            <a:endParaRPr lang="en-US">
              <a:latin typeface="Neo Sans Pro"/>
            </a:endParaRPr>
          </a:p>
          <a:p>
            <a:pPr algn="l"/>
            <a:endParaRPr lang="en-GB" sz="1800" b="0" i="1" u="none" strike="noStrike" baseline="0">
              <a:latin typeface="Caliban"/>
            </a:endParaRPr>
          </a:p>
          <a:p>
            <a:r>
              <a:rPr lang="en-GB" sz="1400">
                <a:latin typeface="Neo Sans Pro"/>
              </a:rPr>
              <a:t>By supporting the charity</a:t>
            </a:r>
            <a:r>
              <a:rPr lang="en-GB" sz="1400" u="none" strike="noStrike" baseline="0">
                <a:latin typeface="Neo Sans Pro"/>
              </a:rPr>
              <a:t>,</a:t>
            </a:r>
            <a:r>
              <a:rPr lang="en-GB" sz="1400">
                <a:latin typeface="Neo Sans Pro"/>
              </a:rPr>
              <a:t> </a:t>
            </a:r>
            <a:r>
              <a:rPr lang="en-GB" sz="1400" u="none" strike="noStrike" baseline="0">
                <a:latin typeface="Neo Sans Pro"/>
              </a:rPr>
              <a:t>you are donating directly to the industry and </a:t>
            </a:r>
            <a:r>
              <a:rPr lang="en-GB" sz="1400">
                <a:latin typeface="Neo Sans Pro"/>
              </a:rPr>
              <a:t>your entire</a:t>
            </a:r>
            <a:r>
              <a:rPr lang="en-GB" sz="1400" u="none" strike="noStrike" baseline="0">
                <a:latin typeface="Neo Sans Pro"/>
              </a:rPr>
              <a:t> supply chain. You are assisting in continuing and developing education and training in our industry such as Mental Health training and financial assistance to those in our industry that</a:t>
            </a:r>
          </a:p>
          <a:p>
            <a:pPr algn="l"/>
            <a:r>
              <a:rPr lang="en-GB" sz="1400" u="none" strike="noStrike" baseline="0">
                <a:latin typeface="Neo Sans Pro"/>
              </a:rPr>
              <a:t>have fallen on hard times.</a:t>
            </a:r>
          </a:p>
          <a:p>
            <a:endParaRPr lang="en-GB" sz="1400">
              <a:latin typeface="Neo Sans Pro"/>
            </a:endParaRPr>
          </a:p>
          <a:p>
            <a:pPr algn="l"/>
            <a:r>
              <a:rPr lang="en-GB" sz="1400" u="none" strike="noStrike" baseline="0">
                <a:latin typeface="Neo Sans Pro"/>
              </a:rPr>
              <a:t>Your employees are all eligible for support from the charity and most importantly </a:t>
            </a:r>
            <a:r>
              <a:rPr lang="en-GB" sz="1400">
                <a:latin typeface="Neo Sans Pro"/>
              </a:rPr>
              <a:t>y</a:t>
            </a:r>
            <a:r>
              <a:rPr lang="en-GB" sz="1400" u="none" strike="noStrike" baseline="0">
                <a:latin typeface="Neo Sans Pro"/>
              </a:rPr>
              <a:t>ou are becoming an industry leader, you are showing the importance of giving back to our</a:t>
            </a:r>
            <a:r>
              <a:rPr lang="en-GB" sz="1400">
                <a:latin typeface="Neo Sans Pro"/>
              </a:rPr>
              <a:t> </a:t>
            </a:r>
            <a:r>
              <a:rPr lang="en-GB" sz="1400" u="none" strike="noStrike" baseline="0">
                <a:latin typeface="Neo Sans Pro"/>
              </a:rPr>
              <a:t>community and specifically our industries Charity which was created by industry members to serve industry members.</a:t>
            </a:r>
            <a:endParaRPr lang="en-GB" sz="1400">
              <a:latin typeface="Neo Sans Pro"/>
            </a:endParaRPr>
          </a:p>
        </p:txBody>
      </p:sp>
      <p:pic>
        <p:nvPicPr>
          <p:cNvPr id="8" name="Picture 7">
            <a:extLst>
              <a:ext uri="{FF2B5EF4-FFF2-40B4-BE49-F238E27FC236}">
                <a16:creationId xmlns:a16="http://schemas.microsoft.com/office/drawing/2014/main" id="{7A59C6BB-2567-C04F-8F6D-31C69E4B0DCB}"/>
              </a:ext>
            </a:extLst>
          </p:cNvPr>
          <p:cNvPicPr>
            <a:picLocks noChangeAspect="1"/>
          </p:cNvPicPr>
          <p:nvPr/>
        </p:nvPicPr>
        <p:blipFill>
          <a:blip r:embed="rId4"/>
          <a:stretch>
            <a:fillRect/>
          </a:stretch>
        </p:blipFill>
        <p:spPr>
          <a:xfrm>
            <a:off x="1316081" y="4990598"/>
            <a:ext cx="4548632" cy="660781"/>
          </a:xfrm>
          <a:prstGeom prst="rect">
            <a:avLst/>
          </a:prstGeom>
        </p:spPr>
      </p:pic>
      <p:sp>
        <p:nvSpPr>
          <p:cNvPr id="14" name="Rectangle 13">
            <a:extLst>
              <a:ext uri="{FF2B5EF4-FFF2-40B4-BE49-F238E27FC236}">
                <a16:creationId xmlns:a16="http://schemas.microsoft.com/office/drawing/2014/main" id="{B6CF9BCF-232A-28F5-C60D-0FD2C180BC10}"/>
              </a:ext>
            </a:extLst>
          </p:cNvPr>
          <p:cNvSpPr/>
          <p:nvPr/>
        </p:nvSpPr>
        <p:spPr>
          <a:xfrm>
            <a:off x="6230471" y="941294"/>
            <a:ext cx="36575" cy="5109882"/>
          </a:xfrm>
          <a:prstGeom prst="rect">
            <a:avLst/>
          </a:prstGeom>
          <a:solidFill>
            <a:srgbClr val="E647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6963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person holding blocks&#10;&#10;Description automatically generated">
            <a:extLst>
              <a:ext uri="{FF2B5EF4-FFF2-40B4-BE49-F238E27FC236}">
                <a16:creationId xmlns:a16="http://schemas.microsoft.com/office/drawing/2014/main" id="{B5A43323-4969-D9F3-F2CB-6461E730E098}"/>
              </a:ext>
            </a:extLst>
          </p:cNvPr>
          <p:cNvPicPr>
            <a:picLocks noChangeAspect="1"/>
          </p:cNvPicPr>
          <p:nvPr/>
        </p:nvPicPr>
        <p:blipFill>
          <a:blip r:embed="rId2"/>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488400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61157-461A-57FE-118C-4B32560F7305}"/>
            </a:ext>
          </a:extLst>
        </p:cNvPr>
        <p:cNvGrpSpPr/>
        <p:nvPr/>
      </p:nvGrpSpPr>
      <p:grpSpPr>
        <a:xfrm>
          <a:off x="0" y="0"/>
          <a:ext cx="0" cy="0"/>
          <a:chOff x="0" y="0"/>
          <a:chExt cx="0" cy="0"/>
        </a:xfrm>
      </p:grpSpPr>
      <p:pic>
        <p:nvPicPr>
          <p:cNvPr id="3" name="Picture 2" descr="A hand holding a light bulb&#10;&#10;Description automatically generated">
            <a:extLst>
              <a:ext uri="{FF2B5EF4-FFF2-40B4-BE49-F238E27FC236}">
                <a16:creationId xmlns:a16="http://schemas.microsoft.com/office/drawing/2014/main" id="{3E477EA2-E22A-2A0B-BD62-E24E3E9FE500}"/>
              </a:ext>
            </a:extLst>
          </p:cNvPr>
          <p:cNvPicPr>
            <a:picLocks noChangeAspect="1"/>
          </p:cNvPicPr>
          <p:nvPr/>
        </p:nvPicPr>
        <p:blipFill>
          <a:blip r:embed="rId2">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225014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CB6AB18-F310-304D-1426-FD528B06F40E}"/>
              </a:ext>
            </a:extLst>
          </p:cNvPr>
          <p:cNvGrpSpPr/>
          <p:nvPr/>
        </p:nvGrpSpPr>
        <p:grpSpPr>
          <a:xfrm>
            <a:off x="0" y="0"/>
            <a:ext cx="12192000" cy="6858000"/>
            <a:chOff x="0" y="0"/>
            <a:chExt cx="12192000" cy="6858000"/>
          </a:xfrm>
        </p:grpSpPr>
        <p:pic>
          <p:nvPicPr>
            <p:cNvPr id="9" name="Picture 8" descr="A diagram of a company&#10;&#10;AI-generated content may be incorrect.">
              <a:extLst>
                <a:ext uri="{FF2B5EF4-FFF2-40B4-BE49-F238E27FC236}">
                  <a16:creationId xmlns:a16="http://schemas.microsoft.com/office/drawing/2014/main" id="{77CBBB8E-C42F-0C00-A211-220E26285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B64BCD40-67B1-0F6D-33BF-463AFEEDB22E}"/>
                </a:ext>
              </a:extLst>
            </p:cNvPr>
            <p:cNvGrpSpPr/>
            <p:nvPr/>
          </p:nvGrpSpPr>
          <p:grpSpPr>
            <a:xfrm>
              <a:off x="977462" y="935421"/>
              <a:ext cx="10237076" cy="4987159"/>
              <a:chOff x="977462" y="935421"/>
              <a:chExt cx="10237076" cy="4987159"/>
            </a:xfrm>
          </p:grpSpPr>
          <p:sp>
            <p:nvSpPr>
              <p:cNvPr id="11" name="Rectangle 10">
                <a:extLst>
                  <a:ext uri="{FF2B5EF4-FFF2-40B4-BE49-F238E27FC236}">
                    <a16:creationId xmlns:a16="http://schemas.microsoft.com/office/drawing/2014/main" id="{A380E394-0F0D-8D84-6FEC-754E60F48387}"/>
                  </a:ext>
                </a:extLst>
              </p:cNvPr>
              <p:cNvSpPr/>
              <p:nvPr/>
            </p:nvSpPr>
            <p:spPr>
              <a:xfrm>
                <a:off x="977462" y="935421"/>
                <a:ext cx="6505904" cy="49083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9B64CF7-4731-64FB-02FA-4CE6FDC135B2}"/>
                  </a:ext>
                </a:extLst>
              </p:cNvPr>
              <p:cNvSpPr/>
              <p:nvPr/>
            </p:nvSpPr>
            <p:spPr>
              <a:xfrm>
                <a:off x="5129047" y="1697421"/>
                <a:ext cx="3957145" cy="41463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71EFC73-BC4D-BB3F-A62D-C2DE33AF5B89}"/>
                  </a:ext>
                </a:extLst>
              </p:cNvPr>
              <p:cNvSpPr/>
              <p:nvPr/>
            </p:nvSpPr>
            <p:spPr>
              <a:xfrm>
                <a:off x="7257393" y="3218794"/>
                <a:ext cx="3957145" cy="27037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 name="Picture 1" descr="A diagram with a number of words&#10;&#10;Description automatically generated with medium confidence">
            <a:extLst>
              <a:ext uri="{FF2B5EF4-FFF2-40B4-BE49-F238E27FC236}">
                <a16:creationId xmlns:a16="http://schemas.microsoft.com/office/drawing/2014/main" id="{23BDB07B-5477-060B-D271-6CB60DCA0879}"/>
              </a:ext>
            </a:extLst>
          </p:cNvPr>
          <p:cNvPicPr>
            <a:picLocks noChangeAspect="1"/>
          </p:cNvPicPr>
          <p:nvPr/>
        </p:nvPicPr>
        <p:blipFill>
          <a:blip r:embed="rId4">
            <a:extLst>
              <a:ext uri="{28A0092B-C50C-407E-A947-70E740481C1C}">
                <a14:useLocalDpi xmlns:a14="http://schemas.microsoft.com/office/drawing/2010/main" val="0"/>
              </a:ext>
            </a:extLst>
          </a:blip>
          <a:srcRect t="3525" r="2723"/>
          <a:stretch/>
        </p:blipFill>
        <p:spPr>
          <a:xfrm>
            <a:off x="1121341" y="1707931"/>
            <a:ext cx="8716342" cy="4378127"/>
          </a:xfrm>
          <a:prstGeom prst="rect">
            <a:avLst/>
          </a:prstGeom>
        </p:spPr>
      </p:pic>
      <p:sp>
        <p:nvSpPr>
          <p:cNvPr id="3" name="TextBox 2">
            <a:extLst>
              <a:ext uri="{FF2B5EF4-FFF2-40B4-BE49-F238E27FC236}">
                <a16:creationId xmlns:a16="http://schemas.microsoft.com/office/drawing/2014/main" id="{1206B449-D694-62CB-5D82-2959C2703523}"/>
              </a:ext>
            </a:extLst>
          </p:cNvPr>
          <p:cNvSpPr txBox="1"/>
          <p:nvPr/>
        </p:nvSpPr>
        <p:spPr>
          <a:xfrm>
            <a:off x="1196546" y="958740"/>
            <a:ext cx="9798908" cy="523220"/>
          </a:xfrm>
          <a:prstGeom prst="rect">
            <a:avLst/>
          </a:prstGeom>
          <a:noFill/>
        </p:spPr>
        <p:txBody>
          <a:bodyPr wrap="square" rtlCol="0">
            <a:spAutoFit/>
          </a:bodyPr>
          <a:lstStyle/>
          <a:p>
            <a:r>
              <a:rPr lang="en-US" sz="2800" b="1">
                <a:solidFill>
                  <a:srgbClr val="E6471C"/>
                </a:solidFill>
                <a:latin typeface="Neo Sans Pro" panose="020B0504030504040204" pitchFamily="34" charset="0"/>
              </a:rPr>
              <a:t>Standing by our Industry: 2025 in Review</a:t>
            </a:r>
          </a:p>
        </p:txBody>
      </p:sp>
    </p:spTree>
    <p:extLst>
      <p:ext uri="{BB962C8B-B14F-4D97-AF65-F5344CB8AC3E}">
        <p14:creationId xmlns:p14="http://schemas.microsoft.com/office/powerpoint/2010/main" val="2425964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lendar with icons and text&#10;&#10;AI-generated content may be incorrect.">
            <a:extLst>
              <a:ext uri="{FF2B5EF4-FFF2-40B4-BE49-F238E27FC236}">
                <a16:creationId xmlns:a16="http://schemas.microsoft.com/office/drawing/2014/main" id="{EA59A3AC-EAD6-B2E2-0EDE-9FFAFFFB22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428"/>
            <a:ext cx="12192000" cy="6815144"/>
          </a:xfrm>
          <a:prstGeom prst="rect">
            <a:avLst/>
          </a:prstGeom>
        </p:spPr>
      </p:pic>
    </p:spTree>
    <p:extLst>
      <p:ext uri="{BB962C8B-B14F-4D97-AF65-F5344CB8AC3E}">
        <p14:creationId xmlns:p14="http://schemas.microsoft.com/office/powerpoint/2010/main" val="18072862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e4f05a1b-1709-48a7-acd0-7876afca5f56">
      <UserInfo>
        <DisplayName>Tessa Ogle</DisplayName>
        <AccountId>37</AccountId>
        <AccountType/>
      </UserInfo>
      <UserInfo>
        <DisplayName>Liva Ivanova</DisplayName>
        <AccountId>28</AccountId>
        <AccountType/>
      </UserInfo>
      <UserInfo>
        <DisplayName>Jess Vailima</DisplayName>
        <AccountId>208</AccountId>
        <AccountType/>
      </UserInfo>
    </SharedWithUsers>
    <TaxCatchAll xmlns="e4f05a1b-1709-48a7-acd0-7876afca5f56" xsi:nil="true"/>
    <lcf76f155ced4ddcb4097134ff3c332f xmlns="42360612-b091-4584-bdb8-3d353291e9f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F9DF38E69B30A4A89C1ADA6E1087F46" ma:contentTypeVersion="19" ma:contentTypeDescription="Create a new document." ma:contentTypeScope="" ma:versionID="68a1b79a18430ede486bbd133b505efa">
  <xsd:schema xmlns:xsd="http://www.w3.org/2001/XMLSchema" xmlns:xs="http://www.w3.org/2001/XMLSchema" xmlns:p="http://schemas.microsoft.com/office/2006/metadata/properties" xmlns:ns2="e4f05a1b-1709-48a7-acd0-7876afca5f56" xmlns:ns3="42360612-b091-4584-bdb8-3d353291e9f4" targetNamespace="http://schemas.microsoft.com/office/2006/metadata/properties" ma:root="true" ma:fieldsID="421a27131cf57f03b281d2783179d8f7" ns2:_="" ns3:_="">
    <xsd:import namespace="e4f05a1b-1709-48a7-acd0-7876afca5f56"/>
    <xsd:import namespace="42360612-b091-4584-bdb8-3d353291e9f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f05a1b-1709-48a7-acd0-7876afca5f5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fbcaedd2-b99c-486d-9367-95480693ab71}" ma:internalName="TaxCatchAll" ma:showField="CatchAllData" ma:web="e4f05a1b-1709-48a7-acd0-7876afca5f5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2360612-b091-4584-bdb8-3d353291e9f4"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e10e6ad-a04b-492e-9b1b-e7e230ac033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FE1D4F6-DB36-4C44-9AEA-E24391FA4F26}">
  <ds:schemaRefs>
    <ds:schemaRef ds:uri="42360612-b091-4584-bdb8-3d353291e9f4"/>
    <ds:schemaRef ds:uri="e4f05a1b-1709-48a7-acd0-7876afca5f5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19856A5-5568-40C5-B73B-244E607AE322}">
  <ds:schemaRefs>
    <ds:schemaRef ds:uri="42360612-b091-4584-bdb8-3d353291e9f4"/>
    <ds:schemaRef ds:uri="e4f05a1b-1709-48a7-acd0-7876afca5f5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720C21D-9955-43E8-B562-4C5823C3B87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1660</Words>
  <Application>Microsoft Office PowerPoint</Application>
  <PresentationFormat>Widescreen</PresentationFormat>
  <Paragraphs>113</Paragraphs>
  <Slides>22</Slides>
  <Notes>14</Notes>
  <HiddenSlides>3</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Tessa Ogle</dc:creator>
  <cp:lastModifiedBy>Kate Adamczyk</cp:lastModifiedBy>
  <cp:revision>2</cp:revision>
  <cp:lastPrinted>2021-11-19T11:29:56Z</cp:lastPrinted>
  <dcterms:created xsi:type="dcterms:W3CDTF">2020-11-11T14:51:09Z</dcterms:created>
  <dcterms:modified xsi:type="dcterms:W3CDTF">2026-05-18T12:00:05Z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0x0101006F9DF38E69B30A4A89C1ADA6E1087F46</vt:lpwstr>
  </property>
  <property fmtid="{D5CDD505-2E9C-101B-9397-08002B2CF9AE}" pid="3" name="MediaServiceImageTags">
    <vt:lpwstr/>
  </property>
</Properties>
</file>